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3729" r:id="rId2"/>
    <p:sldId id="3872" r:id="rId3"/>
    <p:sldId id="3572" r:id="rId4"/>
    <p:sldId id="3880" r:id="rId5"/>
    <p:sldId id="3418" r:id="rId6"/>
    <p:sldId id="3873" r:id="rId7"/>
    <p:sldId id="3874" r:id="rId8"/>
    <p:sldId id="3875" r:id="rId9"/>
    <p:sldId id="3579" r:id="rId10"/>
    <p:sldId id="3443" r:id="rId11"/>
    <p:sldId id="3444" r:id="rId12"/>
    <p:sldId id="3609" r:id="rId13"/>
    <p:sldId id="3446" r:id="rId14"/>
    <p:sldId id="3447" r:id="rId15"/>
    <p:sldId id="3448" r:id="rId16"/>
    <p:sldId id="3449" r:id="rId17"/>
    <p:sldId id="3450" r:id="rId18"/>
    <p:sldId id="3451" r:id="rId19"/>
    <p:sldId id="3452" r:id="rId20"/>
    <p:sldId id="3453" r:id="rId21"/>
    <p:sldId id="3454" r:id="rId22"/>
    <p:sldId id="3455" r:id="rId23"/>
    <p:sldId id="3456" r:id="rId24"/>
    <p:sldId id="3457" r:id="rId25"/>
    <p:sldId id="3458" r:id="rId26"/>
    <p:sldId id="3459" r:id="rId27"/>
    <p:sldId id="3460" r:id="rId28"/>
    <p:sldId id="3461" r:id="rId29"/>
    <p:sldId id="3462" r:id="rId30"/>
    <p:sldId id="3644" r:id="rId31"/>
    <p:sldId id="3464" r:id="rId32"/>
    <p:sldId id="3611" r:id="rId33"/>
    <p:sldId id="3731" r:id="rId34"/>
    <p:sldId id="3467" r:id="rId35"/>
    <p:sldId id="2857" r:id="rId36"/>
    <p:sldId id="3882" r:id="rId37"/>
    <p:sldId id="3853" r:id="rId38"/>
    <p:sldId id="3883" r:id="rId39"/>
    <p:sldId id="3627" r:id="rId40"/>
    <p:sldId id="1937" r:id="rId41"/>
    <p:sldId id="3621" r:id="rId42"/>
    <p:sldId id="3903" r:id="rId43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7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9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935890-289D-48CF-A192-5CCB27F70E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2255A-A51A-4040-87FD-BC18C8F47E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41A07-9572-4BA8-B004-1940BA5DB09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2C04B-C05F-4C6C-8259-543965D3D3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C9C99-6F7C-4115-BB8E-498012FD4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4A9C0-C8C6-439F-A9E1-F6B62EC2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9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28AEA-81C9-4CCC-BD9F-40FD61BC80F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7739-F984-46A3-B42A-7DB3B6E9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2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83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263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03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0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10" y="170156"/>
            <a:ext cx="9978067" cy="731520"/>
          </a:xfrm>
        </p:spPr>
        <p:txBody>
          <a:bodyPr/>
          <a:lstStyle>
            <a:lvl1pPr marL="0" indent="0"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5360852"/>
          </a:xfrm>
        </p:spPr>
        <p:txBody>
          <a:bodyPr/>
          <a:lstStyle>
            <a:lvl1pPr>
              <a:buClr>
                <a:srgbClr val="333399"/>
              </a:buClr>
              <a:buSzPct val="80000"/>
              <a:defRPr sz="2200"/>
            </a:lvl1pPr>
            <a:lvl2pPr>
              <a:buClr>
                <a:srgbClr val="FF0000"/>
              </a:buClr>
              <a:buSzPct val="80000"/>
              <a:defRPr sz="2000"/>
            </a:lvl2pPr>
            <a:lvl3pPr>
              <a:buClr>
                <a:srgbClr val="333399"/>
              </a:buClr>
              <a:buSzPct val="80000"/>
              <a:defRPr sz="1800"/>
            </a:lvl3pPr>
            <a:lvl4pPr>
              <a:buClr>
                <a:srgbClr val="333399"/>
              </a:buClr>
              <a:buSzPct val="80000"/>
              <a:defRPr sz="1600"/>
            </a:lvl4pPr>
            <a:lvl5pPr>
              <a:buClr>
                <a:srgbClr val="333399"/>
              </a:buClr>
              <a:buSzPct val="8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4802" y="908820"/>
            <a:ext cx="6505575" cy="3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Self-Balancing Trees (39)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9577"/>
            <a:ext cx="658368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2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72105" y="1233570"/>
            <a:ext cx="4937760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735777" y="1247108"/>
            <a:ext cx="4884599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90341F-FBE9-465C-84BF-B364B3D69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Self-Balancing Trees (39)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6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Self-Balancing Trees (39)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83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7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109728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55448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1645920" y="1600200"/>
            <a:ext cx="932688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2743200"/>
            <a:ext cx="8547736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600200"/>
            <a:ext cx="9144000" cy="990600"/>
          </a:xfrm>
        </p:spPr>
        <p:txBody>
          <a:bodyPr/>
          <a:lstStyle>
            <a:lvl1pPr algn="l">
              <a:buNone/>
              <a:defRPr sz="3600" b="1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554480" cy="701675"/>
          </a:xfrm>
        </p:spPr>
        <p:txBody>
          <a:bodyPr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F3E5B3-DBDD-4BE1-9C90-2CB0F3BF80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Self-Balancing Trees (39)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6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11430" y="4572002"/>
            <a:ext cx="109728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-11429" y="4664075"/>
            <a:ext cx="1756410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9"/>
          <p:cNvSpPr/>
          <p:nvPr/>
        </p:nvSpPr>
        <p:spPr>
          <a:xfrm>
            <a:off x="1853566" y="4654550"/>
            <a:ext cx="911923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10"/>
          <p:cNvSpPr/>
          <p:nvPr/>
        </p:nvSpPr>
        <p:spPr bwMode="white">
          <a:xfrm>
            <a:off x="1737361" y="2"/>
            <a:ext cx="120016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0" y="5486400"/>
            <a:ext cx="877824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4648200"/>
            <a:ext cx="8778240" cy="685800"/>
          </a:xfrm>
        </p:spPr>
        <p:txBody>
          <a:bodyPr/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691" y="0"/>
            <a:ext cx="910010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73736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9717E89-1D92-4CB2-8893-FF8AE25F8B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34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834640" y="4038600"/>
            <a:ext cx="7772400" cy="1828800"/>
          </a:xfrm>
        </p:spPr>
        <p:txBody>
          <a:bodyPr anchor="b"/>
          <a:lstStyle>
            <a:lvl1pPr>
              <a:defRPr sz="36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8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40080" y="169342"/>
            <a:ext cx="9980296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72494" y="1232738"/>
            <a:ext cx="10047883" cy="531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572494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25158"/>
            <a:ext cx="658368" cy="2743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92D65BA-A6BD-4478-A097-F0968B1F98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0080" y="914400"/>
            <a:ext cx="10332720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40287" y="914400"/>
            <a:ext cx="4980090" cy="29765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Self-Balancing Trees (39)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FF0000"/>
        </a:buClr>
        <a:buSzPct val="8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2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196FDB-3CC6-42EF-BC8D-1EBAD307372B}"/>
              </a:ext>
            </a:extLst>
          </p:cNvPr>
          <p:cNvGrpSpPr/>
          <p:nvPr/>
        </p:nvGrpSpPr>
        <p:grpSpPr>
          <a:xfrm>
            <a:off x="0" y="0"/>
            <a:ext cx="10972800" cy="6858000"/>
            <a:chOff x="0" y="0"/>
            <a:chExt cx="109728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E41AD2-F21E-48AF-BACD-482F84EAF44B}"/>
                </a:ext>
              </a:extLst>
            </p:cNvPr>
            <p:cNvGrpSpPr/>
            <p:nvPr/>
          </p:nvGrpSpPr>
          <p:grpSpPr>
            <a:xfrm>
              <a:off x="0" y="0"/>
              <a:ext cx="10972800" cy="6858000"/>
              <a:chOff x="0" y="0"/>
              <a:chExt cx="9160656" cy="6858000"/>
            </a:xfrm>
          </p:grpSpPr>
          <p:pic>
            <p:nvPicPr>
              <p:cNvPr id="5" name="Picture 4" descr="A computer sitting on top of a table&#10;&#10;Description automatically generated">
                <a:extLst>
                  <a:ext uri="{FF2B5EF4-FFF2-40B4-BE49-F238E27FC236}">
                    <a16:creationId xmlns:a16="http://schemas.microsoft.com/office/drawing/2014/main" id="{668D8DC0-A0F8-40ED-B870-9E0CA2A34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60656" cy="68580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FADBB5E-58B4-47C2-9131-A0E5349A0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466">
                <a:off x="3443599" y="4781389"/>
                <a:ext cx="534372" cy="79380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0EFB37-F136-49CE-8728-0FE4FBE7D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9760">
              <a:off x="8664010" y="4991662"/>
              <a:ext cx="640080" cy="793805"/>
            </a:xfrm>
            <a:prstGeom prst="rect">
              <a:avLst/>
            </a:prstGeom>
          </p:spPr>
        </p:pic>
      </p:grpSp>
      <p:pic>
        <p:nvPicPr>
          <p:cNvPr id="11" name="Picture 10" descr="A black sign with white text&#10;&#10;Description automatically generated">
            <a:extLst>
              <a:ext uri="{FF2B5EF4-FFF2-40B4-BE49-F238E27FC236}">
                <a16:creationId xmlns:a16="http://schemas.microsoft.com/office/drawing/2014/main" id="{5F929E59-6A17-4939-A0C0-0D0B6A31D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9" y="2590801"/>
            <a:ext cx="1054389" cy="10543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6281DF-C5FA-41B7-8A87-0CC2AC5F6CD2}"/>
              </a:ext>
            </a:extLst>
          </p:cNvPr>
          <p:cNvSpPr txBox="1"/>
          <p:nvPr/>
        </p:nvSpPr>
        <p:spPr>
          <a:xfrm>
            <a:off x="276226" y="121639"/>
            <a:ext cx="4800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Welcome to</a:t>
            </a:r>
          </a:p>
          <a:p>
            <a:pPr algn="ctr" fontAlgn="base"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CS 235 Data Structures</a:t>
            </a:r>
          </a:p>
          <a:p>
            <a:pPr algn="ctr" fontAlgn="base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 Self-balancing Trees (39)</a:t>
            </a:r>
          </a:p>
          <a:p>
            <a:pPr algn="ctr" fontAlgn="base"/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Chapter 11.2 AVL, pgs. 628-643</a:t>
            </a:r>
          </a:p>
        </p:txBody>
      </p:sp>
    </p:spTree>
    <p:extLst>
      <p:ext uri="{BB962C8B-B14F-4D97-AF65-F5344CB8AC3E}">
        <p14:creationId xmlns:p14="http://schemas.microsoft.com/office/powerpoint/2010/main" val="243708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14802" y="908820"/>
            <a:ext cx="6505575" cy="317525"/>
          </a:xfrm>
        </p:spPr>
        <p:txBody>
          <a:bodyPr/>
          <a:lstStyle/>
          <a:p>
            <a:pPr>
              <a:defRPr/>
            </a:pPr>
            <a:r>
              <a:rPr lang="en-US"/>
              <a:t>Self-Balancing Trees (39)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 Example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77184"/>
            <a:ext cx="4493200" cy="347121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391478" y="1295401"/>
            <a:ext cx="8362122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400" dirty="0"/>
              <a:t>Build an AVL tree from the words: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	"The quick brown fox jumps over the lazy dog."</a:t>
            </a:r>
          </a:p>
          <a:p>
            <a:endParaRPr lang="en-US" sz="2400" dirty="0"/>
          </a:p>
        </p:txBody>
      </p:sp>
      <p:sp>
        <p:nvSpPr>
          <p:cNvPr id="15" name="Slide Number Placeholder 22">
            <a:extLst>
              <a:ext uri="{FF2B5EF4-FFF2-40B4-BE49-F238E27FC236}">
                <a16:creationId xmlns:a16="http://schemas.microsoft.com/office/drawing/2014/main" id="{BA259188-C2DF-4D87-B761-16BE89E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33203"/>
            <a:ext cx="658368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24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6"/>
          <p:cNvSpPr txBox="1">
            <a:spLocks noChangeArrowheads="1"/>
          </p:cNvSpPr>
          <p:nvPr/>
        </p:nvSpPr>
        <p:spPr bwMode="auto">
          <a:xfrm>
            <a:off x="5029647" y="2425640"/>
            <a:ext cx="607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The</a:t>
            </a:r>
          </a:p>
        </p:txBody>
      </p:sp>
      <p:sp>
        <p:nvSpPr>
          <p:cNvPr id="75783" name="TextBox 7"/>
          <p:cNvSpPr txBox="1">
            <a:spLocks noChangeArrowheads="1"/>
          </p:cNvSpPr>
          <p:nvPr/>
        </p:nvSpPr>
        <p:spPr bwMode="auto">
          <a:xfrm>
            <a:off x="5638800" y="2425640"/>
            <a:ext cx="32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Self-Balancing Trees (39)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 Example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67600" y="2379602"/>
            <a:ext cx="1600200" cy="8588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</a:t>
            </a:r>
            <a:r>
              <a:rPr lang="en-US" i="1" dirty="0"/>
              <a:t>The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90600" y="1295400"/>
            <a:ext cx="3657600" cy="1447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57163">
              <a:spcBef>
                <a:spcPts val="0"/>
              </a:spcBef>
            </a:pPr>
            <a:r>
              <a:rPr lang="en-US" sz="1000" dirty="0"/>
              <a:t>Left-Left (parent balance is -2, left child balance is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Left-Right (parent balance -2, left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Right-Right (parent balance +2, right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Right-Left (parent balance +2, right child balance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</p:txBody>
      </p:sp>
      <p:sp>
        <p:nvSpPr>
          <p:cNvPr id="17" name="Slide Number Placeholder 22">
            <a:extLst>
              <a:ext uri="{FF2B5EF4-FFF2-40B4-BE49-F238E27FC236}">
                <a16:creationId xmlns:a16="http://schemas.microsoft.com/office/drawing/2014/main" id="{E17CBB3F-7300-41ED-9F3E-A139B643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33203"/>
            <a:ext cx="658368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2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6"/>
          <p:cNvSpPr txBox="1">
            <a:spLocks noChangeArrowheads="1"/>
          </p:cNvSpPr>
          <p:nvPr/>
        </p:nvSpPr>
        <p:spPr bwMode="auto">
          <a:xfrm>
            <a:off x="5029647" y="2425640"/>
            <a:ext cx="607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The</a:t>
            </a:r>
          </a:p>
        </p:txBody>
      </p:sp>
      <p:sp>
        <p:nvSpPr>
          <p:cNvPr id="75779" name="TextBox 8"/>
          <p:cNvSpPr txBox="1">
            <a:spLocks noChangeArrowheads="1"/>
          </p:cNvSpPr>
          <p:nvPr/>
        </p:nvSpPr>
        <p:spPr bwMode="auto">
          <a:xfrm>
            <a:off x="5969447" y="3276540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quick</a:t>
            </a:r>
          </a:p>
        </p:txBody>
      </p:sp>
      <p:cxnSp>
        <p:nvCxnSpPr>
          <p:cNvPr id="12" name="Straight Connector 11"/>
          <p:cNvCxnSpPr>
            <a:stCxn id="75778" idx="2"/>
            <a:endCxn id="75779" idx="0"/>
          </p:cNvCxnSpPr>
          <p:nvPr/>
        </p:nvCxnSpPr>
        <p:spPr>
          <a:xfrm>
            <a:off x="5333576" y="2825750"/>
            <a:ext cx="1080864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638800" y="2425640"/>
            <a:ext cx="1544930" cy="1251010"/>
            <a:chOff x="4724400" y="2425640"/>
            <a:chExt cx="1544930" cy="1251010"/>
          </a:xfrm>
        </p:grpSpPr>
        <p:sp>
          <p:nvSpPr>
            <p:cNvPr id="75783" name="TextBox 7"/>
            <p:cNvSpPr txBox="1">
              <a:spLocks noChangeArrowheads="1"/>
            </p:cNvSpPr>
            <p:nvPr/>
          </p:nvSpPr>
          <p:spPr bwMode="auto">
            <a:xfrm>
              <a:off x="4724400" y="24256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+1</a:t>
              </a:r>
            </a:p>
          </p:txBody>
        </p:sp>
        <p:sp>
          <p:nvSpPr>
            <p:cNvPr id="75784" name="TextBox 12"/>
            <p:cNvSpPr txBox="1">
              <a:spLocks noChangeArrowheads="1"/>
            </p:cNvSpPr>
            <p:nvPr/>
          </p:nvSpPr>
          <p:spPr bwMode="auto">
            <a:xfrm>
              <a:off x="5943600" y="32765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Self-Balancing Trees (39)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 Example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67600" y="2379602"/>
            <a:ext cx="1600200" cy="8588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</a:t>
            </a:r>
            <a:r>
              <a:rPr lang="en-US" i="1" dirty="0"/>
              <a:t>quick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990600" y="1295400"/>
            <a:ext cx="3657600" cy="1447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57163">
              <a:spcBef>
                <a:spcPts val="0"/>
              </a:spcBef>
            </a:pPr>
            <a:r>
              <a:rPr lang="en-US" sz="1000" dirty="0"/>
              <a:t>Left-Left (parent balance is -2, left child balance is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Left-Right (parent balance -2, left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Right-Right (parent balance +2, right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Right-Left (parent balance +2, right child balance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</p:txBody>
      </p:sp>
      <p:sp>
        <p:nvSpPr>
          <p:cNvPr id="21" name="Slide Number Placeholder 22">
            <a:extLst>
              <a:ext uri="{FF2B5EF4-FFF2-40B4-BE49-F238E27FC236}">
                <a16:creationId xmlns:a16="http://schemas.microsoft.com/office/drawing/2014/main" id="{7A37836D-6077-4533-BCAD-1EB2039E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33203"/>
            <a:ext cx="658368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8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6"/>
          <p:cNvSpPr txBox="1">
            <a:spLocks noChangeArrowheads="1"/>
          </p:cNvSpPr>
          <p:nvPr/>
        </p:nvSpPr>
        <p:spPr bwMode="auto">
          <a:xfrm>
            <a:off x="5029647" y="2425640"/>
            <a:ext cx="607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The</a:t>
            </a:r>
          </a:p>
        </p:txBody>
      </p:sp>
      <p:sp>
        <p:nvSpPr>
          <p:cNvPr id="75779" name="TextBox 8"/>
          <p:cNvSpPr txBox="1">
            <a:spLocks noChangeArrowheads="1"/>
          </p:cNvSpPr>
          <p:nvPr/>
        </p:nvSpPr>
        <p:spPr bwMode="auto">
          <a:xfrm>
            <a:off x="5969447" y="3276540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quick</a:t>
            </a:r>
          </a:p>
        </p:txBody>
      </p:sp>
      <p:cxnSp>
        <p:nvCxnSpPr>
          <p:cNvPr id="12" name="Straight Connector 11"/>
          <p:cNvCxnSpPr>
            <a:stCxn id="75778" idx="2"/>
            <a:endCxn id="75779" idx="0"/>
          </p:cNvCxnSpPr>
          <p:nvPr/>
        </p:nvCxnSpPr>
        <p:spPr>
          <a:xfrm>
            <a:off x="5333576" y="2825750"/>
            <a:ext cx="1080864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 Example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B904B5-3544-4FD5-89FC-3ED64E280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Self-Balancing Trees (39)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993900" y="4592628"/>
            <a:ext cx="335915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1200"/>
              </a:spcBef>
              <a:defRPr/>
            </a:pPr>
            <a:r>
              <a:rPr lang="en-US" dirty="0"/>
              <a:t>The overall tree is right-heavy (Right-Left)</a:t>
            </a:r>
          </a:p>
          <a:p>
            <a:pPr algn="ctr">
              <a:spcBef>
                <a:spcPts val="1200"/>
              </a:spcBef>
              <a:defRPr/>
            </a:pPr>
            <a:r>
              <a:rPr lang="en-US" dirty="0"/>
              <a:t>1. Rotate right around the child (quick)</a:t>
            </a:r>
          </a:p>
        </p:txBody>
      </p:sp>
      <p:sp>
        <p:nvSpPr>
          <p:cNvPr id="65" name="TextBox 8"/>
          <p:cNvSpPr txBox="1">
            <a:spLocks noChangeArrowheads="1"/>
          </p:cNvSpPr>
          <p:nvPr/>
        </p:nvSpPr>
        <p:spPr bwMode="auto">
          <a:xfrm>
            <a:off x="5257801" y="4105225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brown</a:t>
            </a:r>
          </a:p>
        </p:txBody>
      </p:sp>
      <p:cxnSp>
        <p:nvCxnSpPr>
          <p:cNvPr id="66" name="Straight Connector 65"/>
          <p:cNvCxnSpPr>
            <a:stCxn id="75779" idx="2"/>
            <a:endCxn id="65" idx="0"/>
          </p:cNvCxnSpPr>
          <p:nvPr/>
        </p:nvCxnSpPr>
        <p:spPr>
          <a:xfrm flipH="1">
            <a:off x="5702794" y="3676651"/>
            <a:ext cx="711646" cy="428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638800" y="2425641"/>
            <a:ext cx="1685994" cy="2079695"/>
            <a:chOff x="4724400" y="2425640"/>
            <a:chExt cx="1685994" cy="2079695"/>
          </a:xfrm>
        </p:grpSpPr>
        <p:sp>
          <p:nvSpPr>
            <p:cNvPr id="75783" name="TextBox 7"/>
            <p:cNvSpPr txBox="1">
              <a:spLocks noChangeArrowheads="1"/>
            </p:cNvSpPr>
            <p:nvPr/>
          </p:nvSpPr>
          <p:spPr bwMode="auto">
            <a:xfrm>
              <a:off x="4724400" y="24256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+2</a:t>
              </a:r>
            </a:p>
          </p:txBody>
        </p:sp>
        <p:sp>
          <p:nvSpPr>
            <p:cNvPr id="75784" name="TextBox 12"/>
            <p:cNvSpPr txBox="1">
              <a:spLocks noChangeArrowheads="1"/>
            </p:cNvSpPr>
            <p:nvPr/>
          </p:nvSpPr>
          <p:spPr bwMode="auto">
            <a:xfrm>
              <a:off x="5943600" y="32765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-1</a:t>
              </a:r>
            </a:p>
          </p:txBody>
        </p:sp>
        <p:sp>
          <p:nvSpPr>
            <p:cNvPr id="67" name="TextBox 12"/>
            <p:cNvSpPr txBox="1">
              <a:spLocks noChangeArrowheads="1"/>
            </p:cNvSpPr>
            <p:nvPr/>
          </p:nvSpPr>
          <p:spPr bwMode="auto">
            <a:xfrm>
              <a:off x="5231954" y="4105225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467600" y="2379602"/>
            <a:ext cx="1600200" cy="8588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</a:t>
            </a:r>
            <a:r>
              <a:rPr lang="en-US" i="1" dirty="0"/>
              <a:t>brown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990600" y="1295400"/>
            <a:ext cx="3657600" cy="1447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57163">
              <a:spcBef>
                <a:spcPts val="0"/>
              </a:spcBef>
            </a:pPr>
            <a:r>
              <a:rPr lang="en-US" sz="1000" dirty="0"/>
              <a:t>Left-Left (parent balance is -2, left child balance is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Left-Right (parent balance -2, left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Right-Right (parent balance +2, right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b="1" dirty="0">
                <a:solidFill>
                  <a:srgbClr val="FF0000"/>
                </a:solidFill>
              </a:rPr>
              <a:t>Right-Left (parent balance +2, right child balance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b="1" i="1" dirty="0">
                <a:solidFill>
                  <a:srgbClr val="FF0000"/>
                </a:solidFill>
              </a:rPr>
              <a:t>Rotate right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b="1" i="1" dirty="0">
                <a:solidFill>
                  <a:srgbClr val="FF0000"/>
                </a:solidFill>
              </a:rPr>
              <a:t>Rotate left around parent</a:t>
            </a:r>
          </a:p>
        </p:txBody>
      </p:sp>
      <p:sp>
        <p:nvSpPr>
          <p:cNvPr id="21" name="Arc 20"/>
          <p:cNvSpPr/>
          <p:nvPr/>
        </p:nvSpPr>
        <p:spPr>
          <a:xfrm>
            <a:off x="5796358" y="3051146"/>
            <a:ext cx="1084359" cy="1228689"/>
          </a:xfrm>
          <a:prstGeom prst="arc">
            <a:avLst>
              <a:gd name="adj1" fmla="val 11115937"/>
              <a:gd name="adj2" fmla="val 18558300"/>
            </a:avLst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1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029646" y="2425640"/>
            <a:ext cx="2295148" cy="1251010"/>
            <a:chOff x="4115246" y="2425640"/>
            <a:chExt cx="2295148" cy="1251010"/>
          </a:xfrm>
        </p:grpSpPr>
        <p:sp>
          <p:nvSpPr>
            <p:cNvPr id="75778" name="TextBox 6"/>
            <p:cNvSpPr txBox="1">
              <a:spLocks noChangeArrowheads="1"/>
            </p:cNvSpPr>
            <p:nvPr/>
          </p:nvSpPr>
          <p:spPr bwMode="auto">
            <a:xfrm>
              <a:off x="4115246" y="2425640"/>
              <a:ext cx="6078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The</a:t>
              </a:r>
            </a:p>
          </p:txBody>
        </p:sp>
        <p:sp>
          <p:nvSpPr>
            <p:cNvPr id="75779" name="TextBox 8"/>
            <p:cNvSpPr txBox="1">
              <a:spLocks noChangeArrowheads="1"/>
            </p:cNvSpPr>
            <p:nvPr/>
          </p:nvSpPr>
          <p:spPr bwMode="auto">
            <a:xfrm>
              <a:off x="5055046" y="3276540"/>
              <a:ext cx="8899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brown</a:t>
              </a:r>
            </a:p>
          </p:txBody>
        </p:sp>
        <p:cxnSp>
          <p:nvCxnSpPr>
            <p:cNvPr id="12" name="Straight Connector 11"/>
            <p:cNvCxnSpPr>
              <a:stCxn id="75778" idx="2"/>
              <a:endCxn id="75779" idx="0"/>
            </p:cNvCxnSpPr>
            <p:nvPr/>
          </p:nvCxnSpPr>
          <p:spPr>
            <a:xfrm>
              <a:off x="4419176" y="2825750"/>
              <a:ext cx="1080864" cy="450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783" name="TextBox 7"/>
            <p:cNvSpPr txBox="1">
              <a:spLocks noChangeArrowheads="1"/>
            </p:cNvSpPr>
            <p:nvPr/>
          </p:nvSpPr>
          <p:spPr bwMode="auto">
            <a:xfrm>
              <a:off x="4724400" y="24256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+2</a:t>
              </a:r>
            </a:p>
          </p:txBody>
        </p:sp>
        <p:sp>
          <p:nvSpPr>
            <p:cNvPr id="75784" name="TextBox 12"/>
            <p:cNvSpPr txBox="1">
              <a:spLocks noChangeArrowheads="1"/>
            </p:cNvSpPr>
            <p:nvPr/>
          </p:nvSpPr>
          <p:spPr bwMode="auto">
            <a:xfrm>
              <a:off x="5943600" y="32765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+1</a:t>
              </a: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 Example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Self-Balancing Trees (39)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993900" y="4592628"/>
            <a:ext cx="335915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en-US" dirty="0"/>
              <a:t>Rotate right around the child (quick)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65" name="TextBox 8"/>
          <p:cNvSpPr txBox="1">
            <a:spLocks noChangeArrowheads="1"/>
          </p:cNvSpPr>
          <p:nvPr/>
        </p:nvSpPr>
        <p:spPr bwMode="auto">
          <a:xfrm>
            <a:off x="6909894" y="4105225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quick</a:t>
            </a:r>
          </a:p>
        </p:txBody>
      </p:sp>
      <p:cxnSp>
        <p:nvCxnSpPr>
          <p:cNvPr id="66" name="Straight Connector 65"/>
          <p:cNvCxnSpPr>
            <a:stCxn id="75779" idx="2"/>
            <a:endCxn id="65" idx="0"/>
          </p:cNvCxnSpPr>
          <p:nvPr/>
        </p:nvCxnSpPr>
        <p:spPr>
          <a:xfrm>
            <a:off x="6414441" y="3676651"/>
            <a:ext cx="940447" cy="428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12"/>
          <p:cNvSpPr txBox="1">
            <a:spLocks noChangeArrowheads="1"/>
          </p:cNvSpPr>
          <p:nvPr/>
        </p:nvSpPr>
        <p:spPr bwMode="auto">
          <a:xfrm>
            <a:off x="7798447" y="4105225"/>
            <a:ext cx="32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990600" y="1295400"/>
            <a:ext cx="3657600" cy="1447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57163">
              <a:spcBef>
                <a:spcPts val="0"/>
              </a:spcBef>
            </a:pPr>
            <a:r>
              <a:rPr lang="en-US" sz="1000" dirty="0"/>
              <a:t>Left-Left (parent balance is -2, left child balance is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Left-Right (parent balance -2, left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Right-Right (parent balance +2, right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b="1" dirty="0">
                <a:solidFill>
                  <a:srgbClr val="FF0000"/>
                </a:solidFill>
              </a:rPr>
              <a:t>Right-Left (parent balance +2, right child balance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b="1" i="1" dirty="0">
                <a:solidFill>
                  <a:srgbClr val="FF0000"/>
                </a:solidFill>
              </a:rPr>
              <a:t>Rotate right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b="1" i="1" dirty="0">
                <a:solidFill>
                  <a:srgbClr val="FF0000"/>
                </a:solidFill>
              </a:rPr>
              <a:t>Rotate left around parent</a:t>
            </a:r>
          </a:p>
        </p:txBody>
      </p:sp>
      <p:sp>
        <p:nvSpPr>
          <p:cNvPr id="21" name="Arc 20"/>
          <p:cNvSpPr/>
          <p:nvPr/>
        </p:nvSpPr>
        <p:spPr>
          <a:xfrm flipH="1">
            <a:off x="4789860" y="2136760"/>
            <a:ext cx="1084359" cy="1228689"/>
          </a:xfrm>
          <a:prstGeom prst="arc">
            <a:avLst>
              <a:gd name="adj1" fmla="val 13999113"/>
              <a:gd name="adj2" fmla="val 20461537"/>
            </a:avLst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93900" y="5392728"/>
            <a:ext cx="335915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 startAt="2"/>
              <a:defRPr/>
            </a:pPr>
            <a:r>
              <a:rPr lang="en-US" dirty="0"/>
              <a:t>Rotate left around the parent (The)</a:t>
            </a:r>
          </a:p>
        </p:txBody>
      </p:sp>
    </p:spTree>
    <p:extLst>
      <p:ext uri="{BB962C8B-B14F-4D97-AF65-F5344CB8AC3E}">
        <p14:creationId xmlns:p14="http://schemas.microsoft.com/office/powerpoint/2010/main" val="396741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52864" y="2425640"/>
            <a:ext cx="3330867" cy="1251010"/>
            <a:chOff x="2938463" y="2425640"/>
            <a:chExt cx="3330867" cy="1251010"/>
          </a:xfrm>
        </p:grpSpPr>
        <p:sp>
          <p:nvSpPr>
            <p:cNvPr id="75778" name="TextBox 6"/>
            <p:cNvSpPr txBox="1">
              <a:spLocks noChangeArrowheads="1"/>
            </p:cNvSpPr>
            <p:nvPr/>
          </p:nvSpPr>
          <p:spPr bwMode="auto">
            <a:xfrm>
              <a:off x="4115246" y="2425640"/>
              <a:ext cx="8899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brown</a:t>
              </a:r>
            </a:p>
          </p:txBody>
        </p:sp>
        <p:sp>
          <p:nvSpPr>
            <p:cNvPr id="75779" name="TextBox 8"/>
            <p:cNvSpPr txBox="1">
              <a:spLocks noChangeArrowheads="1"/>
            </p:cNvSpPr>
            <p:nvPr/>
          </p:nvSpPr>
          <p:spPr bwMode="auto">
            <a:xfrm>
              <a:off x="5055046" y="3276540"/>
              <a:ext cx="8899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quick</a:t>
              </a:r>
            </a:p>
          </p:txBody>
        </p:sp>
        <p:sp>
          <p:nvSpPr>
            <p:cNvPr id="75780" name="TextBox 9"/>
            <p:cNvSpPr txBox="1">
              <a:spLocks noChangeArrowheads="1"/>
            </p:cNvSpPr>
            <p:nvPr/>
          </p:nvSpPr>
          <p:spPr bwMode="auto">
            <a:xfrm>
              <a:off x="2938463" y="3276540"/>
              <a:ext cx="6078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The</a:t>
              </a:r>
            </a:p>
          </p:txBody>
        </p:sp>
        <p:cxnSp>
          <p:nvCxnSpPr>
            <p:cNvPr id="12" name="Straight Connector 11"/>
            <p:cNvCxnSpPr>
              <a:stCxn id="75778" idx="2"/>
              <a:endCxn id="75779" idx="0"/>
            </p:cNvCxnSpPr>
            <p:nvPr/>
          </p:nvCxnSpPr>
          <p:spPr>
            <a:xfrm>
              <a:off x="4560240" y="2825750"/>
              <a:ext cx="939800" cy="450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5778" idx="2"/>
              <a:endCxn id="75780" idx="0"/>
            </p:cNvCxnSpPr>
            <p:nvPr/>
          </p:nvCxnSpPr>
          <p:spPr>
            <a:xfrm flipH="1">
              <a:off x="3242393" y="2825750"/>
              <a:ext cx="1317847" cy="450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783" name="TextBox 7"/>
            <p:cNvSpPr txBox="1">
              <a:spLocks noChangeArrowheads="1"/>
            </p:cNvSpPr>
            <p:nvPr/>
          </p:nvSpPr>
          <p:spPr bwMode="auto">
            <a:xfrm>
              <a:off x="4921250" y="24256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75784" name="TextBox 12"/>
            <p:cNvSpPr txBox="1">
              <a:spLocks noChangeArrowheads="1"/>
            </p:cNvSpPr>
            <p:nvPr/>
          </p:nvSpPr>
          <p:spPr bwMode="auto">
            <a:xfrm>
              <a:off x="5943600" y="32765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75785" name="TextBox 14"/>
            <p:cNvSpPr txBox="1">
              <a:spLocks noChangeArrowheads="1"/>
            </p:cNvSpPr>
            <p:nvPr/>
          </p:nvSpPr>
          <p:spPr bwMode="auto">
            <a:xfrm>
              <a:off x="3581400" y="32765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 Example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Self-Balancing Trees (39)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467600" y="2425640"/>
            <a:ext cx="1600200" cy="8588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</a:t>
            </a:r>
            <a:r>
              <a:rPr lang="en-US" i="1" dirty="0"/>
              <a:t>fox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990600" y="1295400"/>
            <a:ext cx="3657600" cy="1447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57163">
              <a:spcBef>
                <a:spcPts val="0"/>
              </a:spcBef>
            </a:pPr>
            <a:r>
              <a:rPr lang="en-US" sz="1000" dirty="0"/>
              <a:t>Left-Left (parent balance is -2, left child balance is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Left-Right (parent balance -2, left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Right-Right (parent balance +2, right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Right-Left (parent balance +2, right child balance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</p:txBody>
      </p:sp>
    </p:spTree>
    <p:extLst>
      <p:ext uri="{BB962C8B-B14F-4D97-AF65-F5344CB8AC3E}">
        <p14:creationId xmlns:p14="http://schemas.microsoft.com/office/powerpoint/2010/main" val="190150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6"/>
          <p:cNvSpPr txBox="1">
            <a:spLocks noChangeArrowheads="1"/>
          </p:cNvSpPr>
          <p:nvPr/>
        </p:nvSpPr>
        <p:spPr bwMode="auto">
          <a:xfrm>
            <a:off x="5029647" y="2425640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brown</a:t>
            </a:r>
          </a:p>
        </p:txBody>
      </p:sp>
      <p:sp>
        <p:nvSpPr>
          <p:cNvPr id="75779" name="TextBox 8"/>
          <p:cNvSpPr txBox="1">
            <a:spLocks noChangeArrowheads="1"/>
          </p:cNvSpPr>
          <p:nvPr/>
        </p:nvSpPr>
        <p:spPr bwMode="auto">
          <a:xfrm>
            <a:off x="5969447" y="3276540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quick</a:t>
            </a:r>
          </a:p>
        </p:txBody>
      </p:sp>
      <p:sp>
        <p:nvSpPr>
          <p:cNvPr id="75780" name="TextBox 9"/>
          <p:cNvSpPr txBox="1">
            <a:spLocks noChangeArrowheads="1"/>
          </p:cNvSpPr>
          <p:nvPr/>
        </p:nvSpPr>
        <p:spPr bwMode="auto">
          <a:xfrm>
            <a:off x="3852864" y="3276540"/>
            <a:ext cx="607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The</a:t>
            </a:r>
          </a:p>
        </p:txBody>
      </p:sp>
      <p:cxnSp>
        <p:nvCxnSpPr>
          <p:cNvPr id="12" name="Straight Connector 11"/>
          <p:cNvCxnSpPr>
            <a:stCxn id="75778" idx="2"/>
            <a:endCxn id="75779" idx="0"/>
          </p:cNvCxnSpPr>
          <p:nvPr/>
        </p:nvCxnSpPr>
        <p:spPr>
          <a:xfrm>
            <a:off x="5474640" y="2825750"/>
            <a:ext cx="939800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5778" idx="2"/>
            <a:endCxn id="75780" idx="0"/>
          </p:cNvCxnSpPr>
          <p:nvPr/>
        </p:nvCxnSpPr>
        <p:spPr>
          <a:xfrm flipH="1">
            <a:off x="4156794" y="2825750"/>
            <a:ext cx="1317847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 Example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Self-Balancing Trees (39)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5722140" y="4127440"/>
            <a:ext cx="607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fox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95800" y="2425640"/>
            <a:ext cx="2828994" cy="2101910"/>
            <a:chOff x="3581400" y="2425640"/>
            <a:chExt cx="2828994" cy="2101910"/>
          </a:xfrm>
        </p:grpSpPr>
        <p:sp>
          <p:nvSpPr>
            <p:cNvPr id="75783" name="TextBox 7"/>
            <p:cNvSpPr txBox="1">
              <a:spLocks noChangeArrowheads="1"/>
            </p:cNvSpPr>
            <p:nvPr/>
          </p:nvSpPr>
          <p:spPr bwMode="auto">
            <a:xfrm>
              <a:off x="4921250" y="24256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+1</a:t>
              </a:r>
            </a:p>
          </p:txBody>
        </p:sp>
        <p:sp>
          <p:nvSpPr>
            <p:cNvPr id="75784" name="TextBox 12"/>
            <p:cNvSpPr txBox="1">
              <a:spLocks noChangeArrowheads="1"/>
            </p:cNvSpPr>
            <p:nvPr/>
          </p:nvSpPr>
          <p:spPr bwMode="auto">
            <a:xfrm>
              <a:off x="5943600" y="32765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-1</a:t>
              </a:r>
            </a:p>
          </p:txBody>
        </p:sp>
        <p:sp>
          <p:nvSpPr>
            <p:cNvPr id="75785" name="TextBox 14"/>
            <p:cNvSpPr txBox="1">
              <a:spLocks noChangeArrowheads="1"/>
            </p:cNvSpPr>
            <p:nvPr/>
          </p:nvSpPr>
          <p:spPr bwMode="auto">
            <a:xfrm>
              <a:off x="3581400" y="32765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40" name="TextBox 16"/>
            <p:cNvSpPr txBox="1">
              <a:spLocks noChangeArrowheads="1"/>
            </p:cNvSpPr>
            <p:nvPr/>
          </p:nvSpPr>
          <p:spPr bwMode="auto">
            <a:xfrm>
              <a:off x="5410200" y="41274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</p:grpSp>
      <p:cxnSp>
        <p:nvCxnSpPr>
          <p:cNvPr id="41" name="Straight Connector 40"/>
          <p:cNvCxnSpPr>
            <a:endCxn id="39" idx="0"/>
          </p:cNvCxnSpPr>
          <p:nvPr/>
        </p:nvCxnSpPr>
        <p:spPr>
          <a:xfrm flipH="1">
            <a:off x="6026070" y="3676650"/>
            <a:ext cx="391467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467600" y="2425640"/>
            <a:ext cx="1600200" cy="8588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</a:t>
            </a:r>
            <a:r>
              <a:rPr lang="en-US" i="1" dirty="0"/>
              <a:t>fox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990600" y="1295400"/>
            <a:ext cx="3657600" cy="1447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57163">
              <a:spcBef>
                <a:spcPts val="0"/>
              </a:spcBef>
            </a:pPr>
            <a:r>
              <a:rPr lang="en-US" sz="1000" dirty="0"/>
              <a:t>Left-Left (parent balance is -2, left child balance is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Left-Right (parent balance -2, left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Right-Right (parent balance +2, right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Right-Left (parent balance +2, right child balance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</p:txBody>
      </p:sp>
    </p:spTree>
    <p:extLst>
      <p:ext uri="{BB962C8B-B14F-4D97-AF65-F5344CB8AC3E}">
        <p14:creationId xmlns:p14="http://schemas.microsoft.com/office/powerpoint/2010/main" val="208030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52864" y="2425640"/>
            <a:ext cx="3471931" cy="1251010"/>
            <a:chOff x="2938463" y="2425640"/>
            <a:chExt cx="3471931" cy="1251010"/>
          </a:xfrm>
        </p:grpSpPr>
        <p:sp>
          <p:nvSpPr>
            <p:cNvPr id="75778" name="TextBox 6"/>
            <p:cNvSpPr txBox="1">
              <a:spLocks noChangeArrowheads="1"/>
            </p:cNvSpPr>
            <p:nvPr/>
          </p:nvSpPr>
          <p:spPr bwMode="auto">
            <a:xfrm>
              <a:off x="4115246" y="2425640"/>
              <a:ext cx="8899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brown</a:t>
              </a:r>
            </a:p>
          </p:txBody>
        </p:sp>
        <p:sp>
          <p:nvSpPr>
            <p:cNvPr id="75779" name="TextBox 8"/>
            <p:cNvSpPr txBox="1">
              <a:spLocks noChangeArrowheads="1"/>
            </p:cNvSpPr>
            <p:nvPr/>
          </p:nvSpPr>
          <p:spPr bwMode="auto">
            <a:xfrm>
              <a:off x="5055046" y="3276540"/>
              <a:ext cx="8899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quick</a:t>
              </a:r>
            </a:p>
          </p:txBody>
        </p:sp>
        <p:sp>
          <p:nvSpPr>
            <p:cNvPr id="75780" name="TextBox 9"/>
            <p:cNvSpPr txBox="1">
              <a:spLocks noChangeArrowheads="1"/>
            </p:cNvSpPr>
            <p:nvPr/>
          </p:nvSpPr>
          <p:spPr bwMode="auto">
            <a:xfrm>
              <a:off x="2938463" y="3276540"/>
              <a:ext cx="6078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The</a:t>
              </a:r>
            </a:p>
          </p:txBody>
        </p:sp>
        <p:cxnSp>
          <p:nvCxnSpPr>
            <p:cNvPr id="12" name="Straight Connector 11"/>
            <p:cNvCxnSpPr>
              <a:stCxn id="75778" idx="2"/>
              <a:endCxn id="75779" idx="0"/>
            </p:cNvCxnSpPr>
            <p:nvPr/>
          </p:nvCxnSpPr>
          <p:spPr>
            <a:xfrm>
              <a:off x="4560240" y="2825750"/>
              <a:ext cx="939800" cy="450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5778" idx="2"/>
              <a:endCxn id="75780" idx="0"/>
            </p:cNvCxnSpPr>
            <p:nvPr/>
          </p:nvCxnSpPr>
          <p:spPr>
            <a:xfrm flipH="1">
              <a:off x="3242393" y="2825750"/>
              <a:ext cx="1317847" cy="450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783" name="TextBox 7"/>
            <p:cNvSpPr txBox="1">
              <a:spLocks noChangeArrowheads="1"/>
            </p:cNvSpPr>
            <p:nvPr/>
          </p:nvSpPr>
          <p:spPr bwMode="auto">
            <a:xfrm>
              <a:off x="4921250" y="24256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+1</a:t>
              </a:r>
            </a:p>
          </p:txBody>
        </p:sp>
        <p:sp>
          <p:nvSpPr>
            <p:cNvPr id="75784" name="TextBox 12"/>
            <p:cNvSpPr txBox="1">
              <a:spLocks noChangeArrowheads="1"/>
            </p:cNvSpPr>
            <p:nvPr/>
          </p:nvSpPr>
          <p:spPr bwMode="auto">
            <a:xfrm>
              <a:off x="5943600" y="32765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-1</a:t>
              </a:r>
            </a:p>
          </p:txBody>
        </p:sp>
        <p:sp>
          <p:nvSpPr>
            <p:cNvPr id="75785" name="TextBox 14"/>
            <p:cNvSpPr txBox="1">
              <a:spLocks noChangeArrowheads="1"/>
            </p:cNvSpPr>
            <p:nvPr/>
          </p:nvSpPr>
          <p:spPr bwMode="auto">
            <a:xfrm>
              <a:off x="3581400" y="32765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 Example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Self-Balancing Trees (39)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5722140" y="4127440"/>
            <a:ext cx="607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fox</a:t>
            </a:r>
          </a:p>
        </p:txBody>
      </p:sp>
      <p:sp>
        <p:nvSpPr>
          <p:cNvPr id="40" name="TextBox 16"/>
          <p:cNvSpPr txBox="1">
            <a:spLocks noChangeArrowheads="1"/>
          </p:cNvSpPr>
          <p:nvPr/>
        </p:nvSpPr>
        <p:spPr bwMode="auto">
          <a:xfrm>
            <a:off x="6324600" y="4127440"/>
            <a:ext cx="32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cxnSp>
        <p:nvCxnSpPr>
          <p:cNvPr id="41" name="Straight Connector 40"/>
          <p:cNvCxnSpPr>
            <a:endCxn id="39" idx="0"/>
          </p:cNvCxnSpPr>
          <p:nvPr/>
        </p:nvCxnSpPr>
        <p:spPr>
          <a:xfrm flipH="1">
            <a:off x="6026070" y="3676650"/>
            <a:ext cx="391467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467600" y="2425640"/>
            <a:ext cx="1600200" cy="8588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</a:t>
            </a:r>
            <a:r>
              <a:rPr lang="en-US" i="1" dirty="0"/>
              <a:t>jumps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990600" y="1295400"/>
            <a:ext cx="3657600" cy="1447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57163">
              <a:spcBef>
                <a:spcPts val="0"/>
              </a:spcBef>
            </a:pPr>
            <a:r>
              <a:rPr lang="en-US" sz="1000" dirty="0"/>
              <a:t>Left-Left (parent balance is -2, left child balance is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Left-Right (parent balance -2, left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Right-Right (parent balance +2, right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Right-Left (parent balance +2, right child balance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</p:txBody>
      </p:sp>
    </p:spTree>
    <p:extLst>
      <p:ext uri="{BB962C8B-B14F-4D97-AF65-F5344CB8AC3E}">
        <p14:creationId xmlns:p14="http://schemas.microsoft.com/office/powerpoint/2010/main" val="3089804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6"/>
          <p:cNvSpPr txBox="1">
            <a:spLocks noChangeArrowheads="1"/>
          </p:cNvSpPr>
          <p:nvPr/>
        </p:nvSpPr>
        <p:spPr bwMode="auto">
          <a:xfrm>
            <a:off x="5029647" y="2425640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brown</a:t>
            </a:r>
          </a:p>
        </p:txBody>
      </p:sp>
      <p:sp>
        <p:nvSpPr>
          <p:cNvPr id="75779" name="TextBox 8"/>
          <p:cNvSpPr txBox="1">
            <a:spLocks noChangeArrowheads="1"/>
          </p:cNvSpPr>
          <p:nvPr/>
        </p:nvSpPr>
        <p:spPr bwMode="auto">
          <a:xfrm>
            <a:off x="5969447" y="3276540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quick</a:t>
            </a:r>
          </a:p>
        </p:txBody>
      </p:sp>
      <p:sp>
        <p:nvSpPr>
          <p:cNvPr id="75780" name="TextBox 9"/>
          <p:cNvSpPr txBox="1">
            <a:spLocks noChangeArrowheads="1"/>
          </p:cNvSpPr>
          <p:nvPr/>
        </p:nvSpPr>
        <p:spPr bwMode="auto">
          <a:xfrm>
            <a:off x="3852864" y="3276540"/>
            <a:ext cx="607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The</a:t>
            </a:r>
          </a:p>
        </p:txBody>
      </p:sp>
      <p:cxnSp>
        <p:nvCxnSpPr>
          <p:cNvPr id="12" name="Straight Connector 11"/>
          <p:cNvCxnSpPr>
            <a:stCxn id="75778" idx="2"/>
            <a:endCxn id="75779" idx="0"/>
          </p:cNvCxnSpPr>
          <p:nvPr/>
        </p:nvCxnSpPr>
        <p:spPr>
          <a:xfrm>
            <a:off x="5474640" y="2825750"/>
            <a:ext cx="939800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5778" idx="2"/>
            <a:endCxn id="75780" idx="0"/>
          </p:cNvCxnSpPr>
          <p:nvPr/>
        </p:nvCxnSpPr>
        <p:spPr>
          <a:xfrm flipH="1">
            <a:off x="4156794" y="2825750"/>
            <a:ext cx="1317847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 Example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Self-Balancing Trees (39)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5722140" y="4127440"/>
            <a:ext cx="607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fox</a:t>
            </a:r>
          </a:p>
        </p:txBody>
      </p:sp>
      <p:cxnSp>
        <p:nvCxnSpPr>
          <p:cNvPr id="41" name="Straight Connector 40"/>
          <p:cNvCxnSpPr>
            <a:endCxn id="39" idx="0"/>
          </p:cNvCxnSpPr>
          <p:nvPr/>
        </p:nvCxnSpPr>
        <p:spPr>
          <a:xfrm flipH="1">
            <a:off x="6026070" y="3676650"/>
            <a:ext cx="391467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15"/>
          <p:cNvSpPr txBox="1">
            <a:spLocks noChangeArrowheads="1"/>
          </p:cNvSpPr>
          <p:nvPr/>
        </p:nvSpPr>
        <p:spPr bwMode="auto">
          <a:xfrm>
            <a:off x="6400801" y="4980445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jumps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95800" y="2425641"/>
            <a:ext cx="3048000" cy="2954915"/>
            <a:chOff x="3581400" y="2425640"/>
            <a:chExt cx="3048000" cy="2954915"/>
          </a:xfrm>
        </p:grpSpPr>
        <p:sp>
          <p:nvSpPr>
            <p:cNvPr id="75783" name="TextBox 7"/>
            <p:cNvSpPr txBox="1">
              <a:spLocks noChangeArrowheads="1"/>
            </p:cNvSpPr>
            <p:nvPr/>
          </p:nvSpPr>
          <p:spPr bwMode="auto">
            <a:xfrm>
              <a:off x="4921250" y="24256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+2</a:t>
              </a:r>
            </a:p>
          </p:txBody>
        </p:sp>
        <p:sp>
          <p:nvSpPr>
            <p:cNvPr id="75784" name="TextBox 12"/>
            <p:cNvSpPr txBox="1">
              <a:spLocks noChangeArrowheads="1"/>
            </p:cNvSpPr>
            <p:nvPr/>
          </p:nvSpPr>
          <p:spPr bwMode="auto">
            <a:xfrm>
              <a:off x="5943600" y="32765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-2</a:t>
              </a:r>
            </a:p>
          </p:txBody>
        </p:sp>
        <p:sp>
          <p:nvSpPr>
            <p:cNvPr id="75785" name="TextBox 14"/>
            <p:cNvSpPr txBox="1">
              <a:spLocks noChangeArrowheads="1"/>
            </p:cNvSpPr>
            <p:nvPr/>
          </p:nvSpPr>
          <p:spPr bwMode="auto">
            <a:xfrm>
              <a:off x="3581400" y="32765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40" name="TextBox 16"/>
            <p:cNvSpPr txBox="1">
              <a:spLocks noChangeArrowheads="1"/>
            </p:cNvSpPr>
            <p:nvPr/>
          </p:nvSpPr>
          <p:spPr bwMode="auto">
            <a:xfrm>
              <a:off x="5410200" y="41274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+1</a:t>
              </a:r>
            </a:p>
          </p:txBody>
        </p:sp>
        <p:sp>
          <p:nvSpPr>
            <p:cNvPr id="60" name="TextBox 16"/>
            <p:cNvSpPr txBox="1">
              <a:spLocks noChangeArrowheads="1"/>
            </p:cNvSpPr>
            <p:nvPr/>
          </p:nvSpPr>
          <p:spPr bwMode="auto">
            <a:xfrm>
              <a:off x="6303670" y="4980445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</p:grpSp>
      <p:cxnSp>
        <p:nvCxnSpPr>
          <p:cNvPr id="61" name="Straight Connector 60"/>
          <p:cNvCxnSpPr>
            <a:stCxn id="39" idx="2"/>
            <a:endCxn id="59" idx="0"/>
          </p:cNvCxnSpPr>
          <p:nvPr/>
        </p:nvCxnSpPr>
        <p:spPr>
          <a:xfrm>
            <a:off x="6026070" y="4527551"/>
            <a:ext cx="819725" cy="452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467600" y="2425640"/>
            <a:ext cx="1600200" cy="8588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</a:t>
            </a:r>
            <a:r>
              <a:rPr lang="en-US" i="1" dirty="0"/>
              <a:t>jumps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990600" y="1295400"/>
            <a:ext cx="3657600" cy="1447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57163">
              <a:spcBef>
                <a:spcPts val="0"/>
              </a:spcBef>
            </a:pPr>
            <a:r>
              <a:rPr lang="en-US" sz="1000" dirty="0"/>
              <a:t>Left-Left (parent balance is -2, left child balance is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b="1" dirty="0">
                <a:solidFill>
                  <a:srgbClr val="FF0000"/>
                </a:solidFill>
              </a:rPr>
              <a:t>Left-Right (parent balance -2, left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b="1" i="1" dirty="0">
                <a:solidFill>
                  <a:srgbClr val="FF0000"/>
                </a:solidFill>
              </a:rPr>
              <a:t>Rotate left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b="1" i="1" dirty="0">
                <a:solidFill>
                  <a:srgbClr val="FF0000"/>
                </a:solidFill>
              </a:rPr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Right-Right (parent balance +2, right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Right-Left (parent balance +2, right child balance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93900" y="4953000"/>
            <a:ext cx="335915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 tree is now left-heavy about </a:t>
            </a:r>
            <a:r>
              <a:rPr lang="en-US" i="1" dirty="0"/>
              <a:t>quick </a:t>
            </a:r>
            <a:r>
              <a:rPr lang="en-US" dirty="0"/>
              <a:t>(Left-Right case)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1. Rotate left around the child (fox)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A800EBCB-9B31-4D2F-BE3E-9C30156BCC58}"/>
              </a:ext>
            </a:extLst>
          </p:cNvPr>
          <p:cNvSpPr/>
          <p:nvPr/>
        </p:nvSpPr>
        <p:spPr>
          <a:xfrm flipH="1">
            <a:off x="5402361" y="3810813"/>
            <a:ext cx="1084359" cy="1228689"/>
          </a:xfrm>
          <a:prstGeom prst="arc">
            <a:avLst>
              <a:gd name="adj1" fmla="val 15293329"/>
              <a:gd name="adj2" fmla="val 284803"/>
            </a:avLst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7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52864" y="2425640"/>
            <a:ext cx="3471931" cy="1251010"/>
            <a:chOff x="2938463" y="2425640"/>
            <a:chExt cx="3471931" cy="1251010"/>
          </a:xfrm>
        </p:grpSpPr>
        <p:sp>
          <p:nvSpPr>
            <p:cNvPr id="75778" name="TextBox 6"/>
            <p:cNvSpPr txBox="1">
              <a:spLocks noChangeArrowheads="1"/>
            </p:cNvSpPr>
            <p:nvPr/>
          </p:nvSpPr>
          <p:spPr bwMode="auto">
            <a:xfrm>
              <a:off x="4115246" y="2425640"/>
              <a:ext cx="8899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brown</a:t>
              </a:r>
            </a:p>
          </p:txBody>
        </p:sp>
        <p:sp>
          <p:nvSpPr>
            <p:cNvPr id="75779" name="TextBox 8"/>
            <p:cNvSpPr txBox="1">
              <a:spLocks noChangeArrowheads="1"/>
            </p:cNvSpPr>
            <p:nvPr/>
          </p:nvSpPr>
          <p:spPr bwMode="auto">
            <a:xfrm>
              <a:off x="5055046" y="3276540"/>
              <a:ext cx="8899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quick</a:t>
              </a:r>
            </a:p>
          </p:txBody>
        </p:sp>
        <p:sp>
          <p:nvSpPr>
            <p:cNvPr id="75780" name="TextBox 9"/>
            <p:cNvSpPr txBox="1">
              <a:spLocks noChangeArrowheads="1"/>
            </p:cNvSpPr>
            <p:nvPr/>
          </p:nvSpPr>
          <p:spPr bwMode="auto">
            <a:xfrm>
              <a:off x="2938463" y="3276540"/>
              <a:ext cx="6078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The</a:t>
              </a:r>
            </a:p>
          </p:txBody>
        </p:sp>
        <p:cxnSp>
          <p:nvCxnSpPr>
            <p:cNvPr id="12" name="Straight Connector 11"/>
            <p:cNvCxnSpPr>
              <a:stCxn id="75778" idx="2"/>
              <a:endCxn id="75779" idx="0"/>
            </p:cNvCxnSpPr>
            <p:nvPr/>
          </p:nvCxnSpPr>
          <p:spPr>
            <a:xfrm>
              <a:off x="4560240" y="2825750"/>
              <a:ext cx="939800" cy="450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5778" idx="2"/>
              <a:endCxn id="75780" idx="0"/>
            </p:cNvCxnSpPr>
            <p:nvPr/>
          </p:nvCxnSpPr>
          <p:spPr>
            <a:xfrm flipH="1">
              <a:off x="3242393" y="2825750"/>
              <a:ext cx="1317847" cy="450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783" name="TextBox 7"/>
            <p:cNvSpPr txBox="1">
              <a:spLocks noChangeArrowheads="1"/>
            </p:cNvSpPr>
            <p:nvPr/>
          </p:nvSpPr>
          <p:spPr bwMode="auto">
            <a:xfrm>
              <a:off x="4921250" y="24256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+2</a:t>
              </a:r>
            </a:p>
          </p:txBody>
        </p:sp>
        <p:sp>
          <p:nvSpPr>
            <p:cNvPr id="75784" name="TextBox 12"/>
            <p:cNvSpPr txBox="1">
              <a:spLocks noChangeArrowheads="1"/>
            </p:cNvSpPr>
            <p:nvPr/>
          </p:nvSpPr>
          <p:spPr bwMode="auto">
            <a:xfrm>
              <a:off x="5943600" y="32765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-2</a:t>
              </a:r>
            </a:p>
          </p:txBody>
        </p:sp>
        <p:sp>
          <p:nvSpPr>
            <p:cNvPr id="75785" name="TextBox 14"/>
            <p:cNvSpPr txBox="1">
              <a:spLocks noChangeArrowheads="1"/>
            </p:cNvSpPr>
            <p:nvPr/>
          </p:nvSpPr>
          <p:spPr bwMode="auto">
            <a:xfrm>
              <a:off x="3581400" y="32765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 Example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Self-Balancing Trees (39)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5722140" y="4127440"/>
            <a:ext cx="607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fox</a:t>
            </a:r>
          </a:p>
        </p:txBody>
      </p:sp>
      <p:sp>
        <p:nvSpPr>
          <p:cNvPr id="40" name="TextBox 16"/>
          <p:cNvSpPr txBox="1">
            <a:spLocks noChangeArrowheads="1"/>
          </p:cNvSpPr>
          <p:nvPr/>
        </p:nvSpPr>
        <p:spPr bwMode="auto">
          <a:xfrm>
            <a:off x="6324600" y="4127440"/>
            <a:ext cx="4667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+1</a:t>
            </a:r>
          </a:p>
        </p:txBody>
      </p:sp>
      <p:cxnSp>
        <p:nvCxnSpPr>
          <p:cNvPr id="41" name="Straight Connector 40"/>
          <p:cNvCxnSpPr>
            <a:endCxn id="39" idx="0"/>
          </p:cNvCxnSpPr>
          <p:nvPr/>
        </p:nvCxnSpPr>
        <p:spPr>
          <a:xfrm flipH="1">
            <a:off x="6026070" y="3676650"/>
            <a:ext cx="391467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993900" y="4953000"/>
            <a:ext cx="335915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Rotate left around the child (fox)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9" name="TextBox 15"/>
          <p:cNvSpPr txBox="1">
            <a:spLocks noChangeArrowheads="1"/>
          </p:cNvSpPr>
          <p:nvPr/>
        </p:nvSpPr>
        <p:spPr bwMode="auto">
          <a:xfrm>
            <a:off x="6400801" y="4980445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jumps</a:t>
            </a:r>
          </a:p>
        </p:txBody>
      </p:sp>
      <p:sp>
        <p:nvSpPr>
          <p:cNvPr id="60" name="TextBox 16"/>
          <p:cNvSpPr txBox="1">
            <a:spLocks noChangeArrowheads="1"/>
          </p:cNvSpPr>
          <p:nvPr/>
        </p:nvSpPr>
        <p:spPr bwMode="auto">
          <a:xfrm>
            <a:off x="7218070" y="4980445"/>
            <a:ext cx="32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cxnSp>
        <p:nvCxnSpPr>
          <p:cNvPr id="61" name="Straight Connector 60"/>
          <p:cNvCxnSpPr>
            <a:stCxn id="39" idx="2"/>
            <a:endCxn id="59" idx="0"/>
          </p:cNvCxnSpPr>
          <p:nvPr/>
        </p:nvCxnSpPr>
        <p:spPr>
          <a:xfrm>
            <a:off x="6026070" y="4527551"/>
            <a:ext cx="819725" cy="452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flipH="1">
            <a:off x="5402361" y="3810813"/>
            <a:ext cx="1084359" cy="1228689"/>
          </a:xfrm>
          <a:prstGeom prst="arc">
            <a:avLst>
              <a:gd name="adj1" fmla="val 15293329"/>
              <a:gd name="adj2" fmla="val 284803"/>
            </a:avLst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990600" y="1295400"/>
            <a:ext cx="3657600" cy="1447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57163">
              <a:spcBef>
                <a:spcPts val="0"/>
              </a:spcBef>
            </a:pPr>
            <a:r>
              <a:rPr lang="en-US" sz="1000" dirty="0"/>
              <a:t>Left-Left (parent balance is -2, left child balance is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b="1" dirty="0">
                <a:solidFill>
                  <a:srgbClr val="FF0000"/>
                </a:solidFill>
              </a:rPr>
              <a:t>Left-Right (parent balance -2, left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b="1" i="1" dirty="0">
                <a:solidFill>
                  <a:srgbClr val="FF0000"/>
                </a:solidFill>
              </a:rPr>
              <a:t>Rotate left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b="1" i="1" dirty="0">
                <a:solidFill>
                  <a:srgbClr val="FF0000"/>
                </a:solidFill>
              </a:rPr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Right-Right (parent balance +2, right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Right-Left (parent balance +2, right child balance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</p:txBody>
      </p:sp>
    </p:spTree>
    <p:extLst>
      <p:ext uri="{BB962C8B-B14F-4D97-AF65-F5344CB8AC3E}">
        <p14:creationId xmlns:p14="http://schemas.microsoft.com/office/powerpoint/2010/main" val="184747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AAB1E3-D455-4F14-961E-ADC5D610A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24" y="1254717"/>
            <a:ext cx="6697236" cy="559239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Self-Balancing Trees (39)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1B2FC90-5A0C-4887-A2DF-99B8F31A0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69342"/>
            <a:ext cx="6588034" cy="731520"/>
          </a:xfrm>
        </p:spPr>
        <p:txBody>
          <a:bodyPr/>
          <a:lstStyle/>
          <a:p>
            <a:r>
              <a:rPr lang="en-US" dirty="0"/>
              <a:t>Attendance Quiz #38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26DC21-D4C7-41B8-B0F5-780F2E255108}"/>
              </a:ext>
            </a:extLst>
          </p:cNvPr>
          <p:cNvSpPr txBox="1"/>
          <p:nvPr/>
        </p:nvSpPr>
        <p:spPr>
          <a:xfrm>
            <a:off x="1519353" y="2263844"/>
            <a:ext cx="3529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 full binary tree of height k can hold 2</a:t>
            </a:r>
            <a:r>
              <a:rPr lang="en-US" sz="1200" baseline="30000" dirty="0">
                <a:solidFill>
                  <a:srgbClr val="FF0000"/>
                </a:solidFill>
              </a:rPr>
              <a:t>k</a:t>
            </a:r>
            <a:r>
              <a:rPr lang="en-US" sz="1200" dirty="0">
                <a:solidFill>
                  <a:srgbClr val="FF0000"/>
                </a:solidFill>
              </a:rPr>
              <a:t> - 1 items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5F217-BC6F-4126-B7CE-012BFE099A72}"/>
              </a:ext>
            </a:extLst>
          </p:cNvPr>
          <p:cNvSpPr txBox="1"/>
          <p:nvPr/>
        </p:nvSpPr>
        <p:spPr>
          <a:xfrm>
            <a:off x="5294391" y="1413390"/>
            <a:ext cx="4172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BalanceFactor</a:t>
            </a:r>
            <a:r>
              <a:rPr lang="en-US" sz="1200" dirty="0">
                <a:solidFill>
                  <a:srgbClr val="FF0000"/>
                </a:solidFill>
              </a:rPr>
              <a:t> = height(right subtree) – height(left subtree)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FD94BF-59F1-4430-88EB-C10241419D0D}"/>
              </a:ext>
            </a:extLst>
          </p:cNvPr>
          <p:cNvSpPr txBox="1"/>
          <p:nvPr/>
        </p:nvSpPr>
        <p:spPr>
          <a:xfrm>
            <a:off x="2347006" y="4746983"/>
            <a:ext cx="4240226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1200" b="1" dirty="0">
                <a:solidFill>
                  <a:srgbClr val="FF0000"/>
                </a:solidFill>
              </a:rPr>
              <a:t>Right-Left</a:t>
            </a:r>
            <a:r>
              <a:rPr lang="en-US" sz="1200" dirty="0">
                <a:solidFill>
                  <a:srgbClr val="FF0000"/>
                </a:solidFill>
              </a:rPr>
              <a:t> (parent balance +2, right child balance -1)</a:t>
            </a:r>
          </a:p>
          <a:p>
            <a:pPr lvl="2">
              <a:spcBef>
                <a:spcPts val="400"/>
              </a:spcBef>
            </a:pPr>
            <a:r>
              <a:rPr lang="en-US" sz="1200" dirty="0">
                <a:solidFill>
                  <a:srgbClr val="FF0000"/>
                </a:solidFill>
              </a:rPr>
              <a:t>Rotate right around child</a:t>
            </a:r>
          </a:p>
          <a:p>
            <a:pPr lvl="2">
              <a:spcBef>
                <a:spcPts val="0"/>
              </a:spcBef>
            </a:pPr>
            <a:r>
              <a:rPr lang="en-US" sz="1200" dirty="0">
                <a:solidFill>
                  <a:srgbClr val="FF0000"/>
                </a:solidFill>
              </a:rPr>
              <a:t>Rotate left around parent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E6CF4D-E5D1-4AF1-8577-B5D750E439E3}"/>
              </a:ext>
            </a:extLst>
          </p:cNvPr>
          <p:cNvSpPr txBox="1"/>
          <p:nvPr/>
        </p:nvSpPr>
        <p:spPr>
          <a:xfrm>
            <a:off x="2347006" y="6192150"/>
            <a:ext cx="4158511" cy="697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1200" b="1" dirty="0">
                <a:solidFill>
                  <a:srgbClr val="FF0000"/>
                </a:solidFill>
              </a:rPr>
              <a:t>Left-Right</a:t>
            </a:r>
            <a:r>
              <a:rPr lang="en-US" sz="1200" dirty="0">
                <a:solidFill>
                  <a:srgbClr val="FF0000"/>
                </a:solidFill>
              </a:rPr>
              <a:t> (parent balance -2, left child balance +1)</a:t>
            </a:r>
          </a:p>
          <a:p>
            <a:pPr lvl="2">
              <a:spcBef>
                <a:spcPts val="400"/>
              </a:spcBef>
            </a:pPr>
            <a:r>
              <a:rPr lang="en-US" sz="1200" dirty="0">
                <a:solidFill>
                  <a:srgbClr val="FF0000"/>
                </a:solidFill>
              </a:rPr>
              <a:t>Rotate left around child</a:t>
            </a:r>
          </a:p>
          <a:p>
            <a:pPr lvl="2">
              <a:spcBef>
                <a:spcPts val="0"/>
              </a:spcBef>
            </a:pPr>
            <a:r>
              <a:rPr lang="en-US" sz="1200" dirty="0">
                <a:solidFill>
                  <a:srgbClr val="FF0000"/>
                </a:solidFill>
              </a:rPr>
              <a:t>Rotate right around parent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2762BC-CA8E-4177-A421-2851BED1B705}"/>
              </a:ext>
            </a:extLst>
          </p:cNvPr>
          <p:cNvSpPr txBox="1"/>
          <p:nvPr/>
        </p:nvSpPr>
        <p:spPr>
          <a:xfrm>
            <a:off x="6223011" y="6192150"/>
            <a:ext cx="4402167" cy="512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1200" b="1" dirty="0">
                <a:solidFill>
                  <a:srgbClr val="FF0000"/>
                </a:solidFill>
              </a:rPr>
              <a:t>Right-Right</a:t>
            </a:r>
            <a:r>
              <a:rPr lang="en-US" sz="1200" dirty="0">
                <a:solidFill>
                  <a:srgbClr val="FF0000"/>
                </a:solidFill>
              </a:rPr>
              <a:t> (parent balance +2, right child balance +1)</a:t>
            </a:r>
          </a:p>
          <a:p>
            <a:pPr lvl="2">
              <a:spcBef>
                <a:spcPts val="400"/>
              </a:spcBef>
            </a:pPr>
            <a:r>
              <a:rPr lang="en-US" sz="1200" dirty="0">
                <a:solidFill>
                  <a:srgbClr val="FF0000"/>
                </a:solidFill>
              </a:rPr>
              <a:t>Rotate left around parent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A802F6-23D7-46E1-B944-04880E1AD99D}"/>
              </a:ext>
            </a:extLst>
          </p:cNvPr>
          <p:cNvSpPr txBox="1"/>
          <p:nvPr/>
        </p:nvSpPr>
        <p:spPr>
          <a:xfrm>
            <a:off x="1596581" y="5642426"/>
            <a:ext cx="362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1200" b="1" dirty="0">
                <a:solidFill>
                  <a:srgbClr val="FF0000"/>
                </a:solidFill>
              </a:rPr>
              <a:t>Only nodes on the path from insertion point to root node have possibly changed in height.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52864" y="2425640"/>
            <a:ext cx="3471931" cy="1251010"/>
            <a:chOff x="2938463" y="2425640"/>
            <a:chExt cx="3471931" cy="1251010"/>
          </a:xfrm>
        </p:grpSpPr>
        <p:sp>
          <p:nvSpPr>
            <p:cNvPr id="75778" name="TextBox 6"/>
            <p:cNvSpPr txBox="1">
              <a:spLocks noChangeArrowheads="1"/>
            </p:cNvSpPr>
            <p:nvPr/>
          </p:nvSpPr>
          <p:spPr bwMode="auto">
            <a:xfrm>
              <a:off x="4115246" y="2425640"/>
              <a:ext cx="8899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brown</a:t>
              </a:r>
            </a:p>
          </p:txBody>
        </p:sp>
        <p:sp>
          <p:nvSpPr>
            <p:cNvPr id="75779" name="TextBox 8"/>
            <p:cNvSpPr txBox="1">
              <a:spLocks noChangeArrowheads="1"/>
            </p:cNvSpPr>
            <p:nvPr/>
          </p:nvSpPr>
          <p:spPr bwMode="auto">
            <a:xfrm>
              <a:off x="5055046" y="3276540"/>
              <a:ext cx="8899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quick</a:t>
              </a:r>
            </a:p>
          </p:txBody>
        </p:sp>
        <p:sp>
          <p:nvSpPr>
            <p:cNvPr id="75780" name="TextBox 9"/>
            <p:cNvSpPr txBox="1">
              <a:spLocks noChangeArrowheads="1"/>
            </p:cNvSpPr>
            <p:nvPr/>
          </p:nvSpPr>
          <p:spPr bwMode="auto">
            <a:xfrm>
              <a:off x="2938463" y="3276540"/>
              <a:ext cx="6078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The</a:t>
              </a:r>
            </a:p>
          </p:txBody>
        </p:sp>
        <p:cxnSp>
          <p:nvCxnSpPr>
            <p:cNvPr id="12" name="Straight Connector 11"/>
            <p:cNvCxnSpPr>
              <a:stCxn id="75778" idx="2"/>
              <a:endCxn id="75779" idx="0"/>
            </p:cNvCxnSpPr>
            <p:nvPr/>
          </p:nvCxnSpPr>
          <p:spPr>
            <a:xfrm>
              <a:off x="4560240" y="2825750"/>
              <a:ext cx="939800" cy="450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5778" idx="2"/>
              <a:endCxn id="75780" idx="0"/>
            </p:cNvCxnSpPr>
            <p:nvPr/>
          </p:nvCxnSpPr>
          <p:spPr>
            <a:xfrm flipH="1">
              <a:off x="3242393" y="2825750"/>
              <a:ext cx="1317847" cy="450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783" name="TextBox 7"/>
            <p:cNvSpPr txBox="1">
              <a:spLocks noChangeArrowheads="1"/>
            </p:cNvSpPr>
            <p:nvPr/>
          </p:nvSpPr>
          <p:spPr bwMode="auto">
            <a:xfrm>
              <a:off x="4921250" y="24256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+2</a:t>
              </a:r>
            </a:p>
          </p:txBody>
        </p:sp>
        <p:sp>
          <p:nvSpPr>
            <p:cNvPr id="75784" name="TextBox 12"/>
            <p:cNvSpPr txBox="1">
              <a:spLocks noChangeArrowheads="1"/>
            </p:cNvSpPr>
            <p:nvPr/>
          </p:nvSpPr>
          <p:spPr bwMode="auto">
            <a:xfrm>
              <a:off x="5943600" y="32765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-2</a:t>
              </a:r>
            </a:p>
          </p:txBody>
        </p:sp>
        <p:sp>
          <p:nvSpPr>
            <p:cNvPr id="75785" name="TextBox 14"/>
            <p:cNvSpPr txBox="1">
              <a:spLocks noChangeArrowheads="1"/>
            </p:cNvSpPr>
            <p:nvPr/>
          </p:nvSpPr>
          <p:spPr bwMode="auto">
            <a:xfrm>
              <a:off x="3581400" y="32765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 Example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Self-Balancing Trees (39)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5722140" y="4127440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jumps</a:t>
            </a:r>
          </a:p>
        </p:txBody>
      </p:sp>
      <p:sp>
        <p:nvSpPr>
          <p:cNvPr id="40" name="TextBox 16"/>
          <p:cNvSpPr txBox="1">
            <a:spLocks noChangeArrowheads="1"/>
          </p:cNvSpPr>
          <p:nvPr/>
        </p:nvSpPr>
        <p:spPr bwMode="auto">
          <a:xfrm>
            <a:off x="6532270" y="4127440"/>
            <a:ext cx="4667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-1</a:t>
            </a:r>
          </a:p>
        </p:txBody>
      </p:sp>
      <p:cxnSp>
        <p:nvCxnSpPr>
          <p:cNvPr id="41" name="Straight Connector 40"/>
          <p:cNvCxnSpPr>
            <a:endCxn id="39" idx="0"/>
          </p:cNvCxnSpPr>
          <p:nvPr/>
        </p:nvCxnSpPr>
        <p:spPr>
          <a:xfrm flipH="1">
            <a:off x="6167134" y="3676650"/>
            <a:ext cx="250401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993900" y="4953000"/>
            <a:ext cx="335915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Rotate left around the child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5" name="TextBox 15"/>
          <p:cNvSpPr txBox="1">
            <a:spLocks noChangeArrowheads="1"/>
          </p:cNvSpPr>
          <p:nvPr/>
        </p:nvSpPr>
        <p:spPr bwMode="auto">
          <a:xfrm>
            <a:off x="5474640" y="4980445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fox</a:t>
            </a:r>
          </a:p>
        </p:txBody>
      </p:sp>
      <p:sp>
        <p:nvSpPr>
          <p:cNvPr id="56" name="TextBox 16"/>
          <p:cNvSpPr txBox="1">
            <a:spLocks noChangeArrowheads="1"/>
          </p:cNvSpPr>
          <p:nvPr/>
        </p:nvSpPr>
        <p:spPr bwMode="auto">
          <a:xfrm>
            <a:off x="6096000" y="4980445"/>
            <a:ext cx="32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cxnSp>
        <p:nvCxnSpPr>
          <p:cNvPr id="57" name="Straight Connector 56"/>
          <p:cNvCxnSpPr>
            <a:stCxn id="39" idx="2"/>
            <a:endCxn id="55" idx="0"/>
          </p:cNvCxnSpPr>
          <p:nvPr/>
        </p:nvCxnSpPr>
        <p:spPr>
          <a:xfrm flipH="1">
            <a:off x="5919633" y="4527551"/>
            <a:ext cx="247500" cy="452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990600" y="1295400"/>
            <a:ext cx="3657600" cy="1447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57163">
              <a:spcBef>
                <a:spcPts val="0"/>
              </a:spcBef>
            </a:pPr>
            <a:r>
              <a:rPr lang="en-US" sz="1000" dirty="0"/>
              <a:t>Left-Left (parent balance is -2, left child balance is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b="1" dirty="0">
                <a:solidFill>
                  <a:srgbClr val="FF0000"/>
                </a:solidFill>
              </a:rPr>
              <a:t>Left-Right (parent balance -2, left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b="1" i="1" dirty="0">
                <a:solidFill>
                  <a:srgbClr val="FF0000"/>
                </a:solidFill>
              </a:rPr>
              <a:t>Rotate left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b="1" i="1" dirty="0">
                <a:solidFill>
                  <a:srgbClr val="FF0000"/>
                </a:solidFill>
              </a:rPr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Right-Right (parent balance +2, right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Right-Left (parent balance +2, right child balance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</p:txBody>
      </p:sp>
      <p:sp>
        <p:nvSpPr>
          <p:cNvPr id="25" name="Arc 24"/>
          <p:cNvSpPr/>
          <p:nvPr/>
        </p:nvSpPr>
        <p:spPr>
          <a:xfrm>
            <a:off x="5837940" y="2930139"/>
            <a:ext cx="1084359" cy="1120739"/>
          </a:xfrm>
          <a:prstGeom prst="arc">
            <a:avLst>
              <a:gd name="adj1" fmla="val 13488348"/>
              <a:gd name="adj2" fmla="val 20771170"/>
            </a:avLst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993900" y="5753100"/>
            <a:ext cx="335915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 startAt="2"/>
              <a:defRPr/>
            </a:pPr>
            <a:r>
              <a:rPr lang="en-US" dirty="0"/>
              <a:t>Rotate right around the parent</a:t>
            </a:r>
          </a:p>
        </p:txBody>
      </p:sp>
    </p:spTree>
    <p:extLst>
      <p:ext uri="{BB962C8B-B14F-4D97-AF65-F5344CB8AC3E}">
        <p14:creationId xmlns:p14="http://schemas.microsoft.com/office/powerpoint/2010/main" val="360294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52864" y="2425640"/>
            <a:ext cx="3330867" cy="1251010"/>
            <a:chOff x="2938463" y="2425640"/>
            <a:chExt cx="3330867" cy="1251010"/>
          </a:xfrm>
        </p:grpSpPr>
        <p:sp>
          <p:nvSpPr>
            <p:cNvPr id="75778" name="TextBox 6"/>
            <p:cNvSpPr txBox="1">
              <a:spLocks noChangeArrowheads="1"/>
            </p:cNvSpPr>
            <p:nvPr/>
          </p:nvSpPr>
          <p:spPr bwMode="auto">
            <a:xfrm>
              <a:off x="4115246" y="2425640"/>
              <a:ext cx="8899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brown</a:t>
              </a:r>
            </a:p>
          </p:txBody>
        </p:sp>
        <p:sp>
          <p:nvSpPr>
            <p:cNvPr id="75779" name="TextBox 8"/>
            <p:cNvSpPr txBox="1">
              <a:spLocks noChangeArrowheads="1"/>
            </p:cNvSpPr>
            <p:nvPr/>
          </p:nvSpPr>
          <p:spPr bwMode="auto">
            <a:xfrm>
              <a:off x="5055046" y="3276540"/>
              <a:ext cx="8899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jumps</a:t>
              </a:r>
            </a:p>
          </p:txBody>
        </p:sp>
        <p:sp>
          <p:nvSpPr>
            <p:cNvPr id="75780" name="TextBox 9"/>
            <p:cNvSpPr txBox="1">
              <a:spLocks noChangeArrowheads="1"/>
            </p:cNvSpPr>
            <p:nvPr/>
          </p:nvSpPr>
          <p:spPr bwMode="auto">
            <a:xfrm>
              <a:off x="2938463" y="3276540"/>
              <a:ext cx="6078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The</a:t>
              </a:r>
            </a:p>
          </p:txBody>
        </p:sp>
        <p:cxnSp>
          <p:nvCxnSpPr>
            <p:cNvPr id="12" name="Straight Connector 11"/>
            <p:cNvCxnSpPr>
              <a:stCxn id="75778" idx="2"/>
              <a:endCxn id="75779" idx="0"/>
            </p:cNvCxnSpPr>
            <p:nvPr/>
          </p:nvCxnSpPr>
          <p:spPr>
            <a:xfrm>
              <a:off x="4560240" y="2825750"/>
              <a:ext cx="939800" cy="450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5778" idx="2"/>
              <a:endCxn id="75780" idx="0"/>
            </p:cNvCxnSpPr>
            <p:nvPr/>
          </p:nvCxnSpPr>
          <p:spPr>
            <a:xfrm flipH="1">
              <a:off x="3242393" y="2825750"/>
              <a:ext cx="1317847" cy="450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783" name="TextBox 7"/>
            <p:cNvSpPr txBox="1">
              <a:spLocks noChangeArrowheads="1"/>
            </p:cNvSpPr>
            <p:nvPr/>
          </p:nvSpPr>
          <p:spPr bwMode="auto">
            <a:xfrm>
              <a:off x="4921250" y="24256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+1</a:t>
              </a:r>
            </a:p>
          </p:txBody>
        </p:sp>
        <p:sp>
          <p:nvSpPr>
            <p:cNvPr id="75784" name="TextBox 12"/>
            <p:cNvSpPr txBox="1">
              <a:spLocks noChangeArrowheads="1"/>
            </p:cNvSpPr>
            <p:nvPr/>
          </p:nvSpPr>
          <p:spPr bwMode="auto">
            <a:xfrm>
              <a:off x="5943600" y="32765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75785" name="TextBox 14"/>
            <p:cNvSpPr txBox="1">
              <a:spLocks noChangeArrowheads="1"/>
            </p:cNvSpPr>
            <p:nvPr/>
          </p:nvSpPr>
          <p:spPr bwMode="auto">
            <a:xfrm>
              <a:off x="3581400" y="32765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 Example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Self-Balancing Trees (39)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5719046" y="4127440"/>
            <a:ext cx="607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fox</a:t>
            </a:r>
          </a:p>
        </p:txBody>
      </p:sp>
      <p:sp>
        <p:nvSpPr>
          <p:cNvPr id="40" name="TextBox 16"/>
          <p:cNvSpPr txBox="1">
            <a:spLocks noChangeArrowheads="1"/>
          </p:cNvSpPr>
          <p:nvPr/>
        </p:nvSpPr>
        <p:spPr bwMode="auto">
          <a:xfrm>
            <a:off x="6263557" y="4127440"/>
            <a:ext cx="32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cxnSp>
        <p:nvCxnSpPr>
          <p:cNvPr id="41" name="Straight Connector 40"/>
          <p:cNvCxnSpPr>
            <a:stCxn id="75779" idx="2"/>
            <a:endCxn id="39" idx="0"/>
          </p:cNvCxnSpPr>
          <p:nvPr/>
        </p:nvCxnSpPr>
        <p:spPr>
          <a:xfrm flipH="1">
            <a:off x="6022976" y="3676650"/>
            <a:ext cx="391465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7"/>
          <p:cNvSpPr txBox="1">
            <a:spLocks noChangeArrowheads="1"/>
          </p:cNvSpPr>
          <p:nvPr/>
        </p:nvSpPr>
        <p:spPr bwMode="auto">
          <a:xfrm>
            <a:off x="6811246" y="4127440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quick</a:t>
            </a:r>
          </a:p>
        </p:txBody>
      </p:sp>
      <p:sp>
        <p:nvSpPr>
          <p:cNvPr id="43" name="TextBox 18"/>
          <p:cNvSpPr txBox="1">
            <a:spLocks noChangeArrowheads="1"/>
          </p:cNvSpPr>
          <p:nvPr/>
        </p:nvSpPr>
        <p:spPr bwMode="auto">
          <a:xfrm>
            <a:off x="7675270" y="4127440"/>
            <a:ext cx="32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cxnSp>
        <p:nvCxnSpPr>
          <p:cNvPr id="44" name="Straight Connector 43"/>
          <p:cNvCxnSpPr>
            <a:stCxn id="75779" idx="2"/>
            <a:endCxn id="42" idx="0"/>
          </p:cNvCxnSpPr>
          <p:nvPr/>
        </p:nvCxnSpPr>
        <p:spPr>
          <a:xfrm>
            <a:off x="6414441" y="3676650"/>
            <a:ext cx="841799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990600" y="1295400"/>
            <a:ext cx="3657600" cy="1447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57163">
              <a:spcBef>
                <a:spcPts val="0"/>
              </a:spcBef>
            </a:pPr>
            <a:r>
              <a:rPr lang="en-US" sz="1000" dirty="0"/>
              <a:t>Left-Left (parent balance is -2, left child balance is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Left-Right (parent balance -2, left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Right-Right (parent balance +2, right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Right-Left (parent balance +2, right child balance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</p:txBody>
      </p:sp>
    </p:spTree>
    <p:extLst>
      <p:ext uri="{BB962C8B-B14F-4D97-AF65-F5344CB8AC3E}">
        <p14:creationId xmlns:p14="http://schemas.microsoft.com/office/powerpoint/2010/main" val="3235178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6"/>
          <p:cNvSpPr txBox="1">
            <a:spLocks noChangeArrowheads="1"/>
          </p:cNvSpPr>
          <p:nvPr/>
        </p:nvSpPr>
        <p:spPr bwMode="auto">
          <a:xfrm>
            <a:off x="5029647" y="2425640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brown</a:t>
            </a:r>
          </a:p>
        </p:txBody>
      </p:sp>
      <p:sp>
        <p:nvSpPr>
          <p:cNvPr id="75779" name="TextBox 8"/>
          <p:cNvSpPr txBox="1">
            <a:spLocks noChangeArrowheads="1"/>
          </p:cNvSpPr>
          <p:nvPr/>
        </p:nvSpPr>
        <p:spPr bwMode="auto">
          <a:xfrm>
            <a:off x="5969447" y="3276540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jumps</a:t>
            </a:r>
          </a:p>
        </p:txBody>
      </p:sp>
      <p:sp>
        <p:nvSpPr>
          <p:cNvPr id="75780" name="TextBox 9"/>
          <p:cNvSpPr txBox="1">
            <a:spLocks noChangeArrowheads="1"/>
          </p:cNvSpPr>
          <p:nvPr/>
        </p:nvSpPr>
        <p:spPr bwMode="auto">
          <a:xfrm>
            <a:off x="3852864" y="3276540"/>
            <a:ext cx="607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The</a:t>
            </a:r>
          </a:p>
        </p:txBody>
      </p:sp>
      <p:cxnSp>
        <p:nvCxnSpPr>
          <p:cNvPr id="12" name="Straight Connector 11"/>
          <p:cNvCxnSpPr>
            <a:stCxn id="75778" idx="2"/>
            <a:endCxn id="75779" idx="0"/>
          </p:cNvCxnSpPr>
          <p:nvPr/>
        </p:nvCxnSpPr>
        <p:spPr>
          <a:xfrm>
            <a:off x="5474640" y="2825750"/>
            <a:ext cx="939800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5778" idx="2"/>
            <a:endCxn id="75780" idx="0"/>
          </p:cNvCxnSpPr>
          <p:nvPr/>
        </p:nvCxnSpPr>
        <p:spPr>
          <a:xfrm flipH="1">
            <a:off x="4156794" y="2825750"/>
            <a:ext cx="1317847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 Example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Self-Balancing Trees (39)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993900" y="4953000"/>
            <a:ext cx="335915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We now have a Right-Right imbalance</a:t>
            </a:r>
          </a:p>
        </p:txBody>
      </p:sp>
      <p:sp>
        <p:nvSpPr>
          <p:cNvPr id="36" name="TextBox 20"/>
          <p:cNvSpPr txBox="1">
            <a:spLocks noChangeArrowheads="1"/>
          </p:cNvSpPr>
          <p:nvPr/>
        </p:nvSpPr>
        <p:spPr bwMode="auto">
          <a:xfrm>
            <a:off x="6553201" y="4953000"/>
            <a:ext cx="7489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>
                <a:latin typeface="Consolas" panose="020B0609020204030204" pitchFamily="49" charset="0"/>
                <a:cs typeface="Consolas" panose="020B0609020204030204" pitchFamily="49" charset="0"/>
              </a:rPr>
              <a:t>over</a:t>
            </a:r>
          </a:p>
        </p:txBody>
      </p:sp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5719046" y="4127440"/>
            <a:ext cx="607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fox</a:t>
            </a:r>
          </a:p>
        </p:txBody>
      </p:sp>
      <p:cxnSp>
        <p:nvCxnSpPr>
          <p:cNvPr id="41" name="Straight Connector 40"/>
          <p:cNvCxnSpPr>
            <a:stCxn id="75779" idx="2"/>
            <a:endCxn id="39" idx="0"/>
          </p:cNvCxnSpPr>
          <p:nvPr/>
        </p:nvCxnSpPr>
        <p:spPr>
          <a:xfrm flipH="1">
            <a:off x="6022976" y="3676650"/>
            <a:ext cx="391465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7"/>
          <p:cNvSpPr txBox="1">
            <a:spLocks noChangeArrowheads="1"/>
          </p:cNvSpPr>
          <p:nvPr/>
        </p:nvSpPr>
        <p:spPr bwMode="auto">
          <a:xfrm>
            <a:off x="6811246" y="4127440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quick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95800" y="2425640"/>
            <a:ext cx="3646264" cy="2927470"/>
            <a:chOff x="3581400" y="2425640"/>
            <a:chExt cx="3646264" cy="2927470"/>
          </a:xfrm>
        </p:grpSpPr>
        <p:sp>
          <p:nvSpPr>
            <p:cNvPr id="75783" name="TextBox 7"/>
            <p:cNvSpPr txBox="1">
              <a:spLocks noChangeArrowheads="1"/>
            </p:cNvSpPr>
            <p:nvPr/>
          </p:nvSpPr>
          <p:spPr bwMode="auto">
            <a:xfrm>
              <a:off x="4921250" y="24256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+2</a:t>
              </a:r>
            </a:p>
          </p:txBody>
        </p:sp>
        <p:sp>
          <p:nvSpPr>
            <p:cNvPr id="75784" name="TextBox 12"/>
            <p:cNvSpPr txBox="1">
              <a:spLocks noChangeArrowheads="1"/>
            </p:cNvSpPr>
            <p:nvPr/>
          </p:nvSpPr>
          <p:spPr bwMode="auto">
            <a:xfrm>
              <a:off x="5943600" y="32765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+1</a:t>
              </a:r>
            </a:p>
          </p:txBody>
        </p:sp>
        <p:sp>
          <p:nvSpPr>
            <p:cNvPr id="75785" name="TextBox 14"/>
            <p:cNvSpPr txBox="1">
              <a:spLocks noChangeArrowheads="1"/>
            </p:cNvSpPr>
            <p:nvPr/>
          </p:nvSpPr>
          <p:spPr bwMode="auto">
            <a:xfrm>
              <a:off x="3581400" y="32765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37" name="TextBox 21"/>
            <p:cNvSpPr txBox="1">
              <a:spLocks noChangeArrowheads="1"/>
            </p:cNvSpPr>
            <p:nvPr/>
          </p:nvSpPr>
          <p:spPr bwMode="auto">
            <a:xfrm>
              <a:off x="6340029" y="495300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40" name="TextBox 16"/>
            <p:cNvSpPr txBox="1">
              <a:spLocks noChangeArrowheads="1"/>
            </p:cNvSpPr>
            <p:nvPr/>
          </p:nvSpPr>
          <p:spPr bwMode="auto">
            <a:xfrm>
              <a:off x="5349157" y="41274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43" name="TextBox 18"/>
            <p:cNvSpPr txBox="1">
              <a:spLocks noChangeArrowheads="1"/>
            </p:cNvSpPr>
            <p:nvPr/>
          </p:nvSpPr>
          <p:spPr bwMode="auto">
            <a:xfrm>
              <a:off x="6760870" y="41274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-1</a:t>
              </a:r>
            </a:p>
          </p:txBody>
        </p:sp>
      </p:grpSp>
      <p:cxnSp>
        <p:nvCxnSpPr>
          <p:cNvPr id="44" name="Straight Connector 43"/>
          <p:cNvCxnSpPr>
            <a:stCxn id="75779" idx="2"/>
            <a:endCxn id="42" idx="0"/>
          </p:cNvCxnSpPr>
          <p:nvPr/>
        </p:nvCxnSpPr>
        <p:spPr>
          <a:xfrm>
            <a:off x="6414441" y="3676650"/>
            <a:ext cx="841799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2" idx="2"/>
            <a:endCxn id="36" idx="0"/>
          </p:cNvCxnSpPr>
          <p:nvPr/>
        </p:nvCxnSpPr>
        <p:spPr>
          <a:xfrm flipH="1">
            <a:off x="6927663" y="4527550"/>
            <a:ext cx="328577" cy="425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467600" y="2425640"/>
            <a:ext cx="1600200" cy="8588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</a:t>
            </a:r>
            <a:r>
              <a:rPr lang="en-US" i="1" dirty="0"/>
              <a:t>over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990600" y="1295400"/>
            <a:ext cx="3657600" cy="1447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57163">
              <a:spcBef>
                <a:spcPts val="0"/>
              </a:spcBef>
            </a:pPr>
            <a:r>
              <a:rPr lang="en-US" sz="1000" dirty="0"/>
              <a:t>Left-Left (parent balance is -2, left child balance is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Left-Right (parent balance -2, left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b="1" dirty="0">
                <a:solidFill>
                  <a:srgbClr val="FF0000"/>
                </a:solidFill>
              </a:rPr>
              <a:t>Right-Right (parent balance +2, right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b="1" i="1" dirty="0">
                <a:solidFill>
                  <a:srgbClr val="FF0000"/>
                </a:solidFill>
              </a:rPr>
              <a:t>Rotate left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Right-Left (parent balance +2, right child balance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</p:txBody>
      </p:sp>
    </p:spTree>
    <p:extLst>
      <p:ext uri="{BB962C8B-B14F-4D97-AF65-F5344CB8AC3E}">
        <p14:creationId xmlns:p14="http://schemas.microsoft.com/office/powerpoint/2010/main" val="104600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52864" y="2425640"/>
            <a:ext cx="3471931" cy="1251010"/>
            <a:chOff x="2938463" y="2425640"/>
            <a:chExt cx="3471931" cy="1251010"/>
          </a:xfrm>
        </p:grpSpPr>
        <p:sp>
          <p:nvSpPr>
            <p:cNvPr id="75778" name="TextBox 6"/>
            <p:cNvSpPr txBox="1">
              <a:spLocks noChangeArrowheads="1"/>
            </p:cNvSpPr>
            <p:nvPr/>
          </p:nvSpPr>
          <p:spPr bwMode="auto">
            <a:xfrm>
              <a:off x="4115246" y="2425640"/>
              <a:ext cx="8899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brown</a:t>
              </a:r>
            </a:p>
          </p:txBody>
        </p:sp>
        <p:sp>
          <p:nvSpPr>
            <p:cNvPr id="75779" name="TextBox 8"/>
            <p:cNvSpPr txBox="1">
              <a:spLocks noChangeArrowheads="1"/>
            </p:cNvSpPr>
            <p:nvPr/>
          </p:nvSpPr>
          <p:spPr bwMode="auto">
            <a:xfrm>
              <a:off x="5055046" y="3276540"/>
              <a:ext cx="8899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jumps</a:t>
              </a:r>
            </a:p>
          </p:txBody>
        </p:sp>
        <p:sp>
          <p:nvSpPr>
            <p:cNvPr id="75780" name="TextBox 9"/>
            <p:cNvSpPr txBox="1">
              <a:spLocks noChangeArrowheads="1"/>
            </p:cNvSpPr>
            <p:nvPr/>
          </p:nvSpPr>
          <p:spPr bwMode="auto">
            <a:xfrm>
              <a:off x="2938463" y="3276540"/>
              <a:ext cx="6078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The</a:t>
              </a:r>
            </a:p>
          </p:txBody>
        </p:sp>
        <p:cxnSp>
          <p:nvCxnSpPr>
            <p:cNvPr id="12" name="Straight Connector 11"/>
            <p:cNvCxnSpPr>
              <a:stCxn id="75778" idx="2"/>
              <a:endCxn id="75779" idx="0"/>
            </p:cNvCxnSpPr>
            <p:nvPr/>
          </p:nvCxnSpPr>
          <p:spPr>
            <a:xfrm>
              <a:off x="4560240" y="2825750"/>
              <a:ext cx="939800" cy="450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5778" idx="2"/>
              <a:endCxn id="75780" idx="0"/>
            </p:cNvCxnSpPr>
            <p:nvPr/>
          </p:nvCxnSpPr>
          <p:spPr>
            <a:xfrm flipH="1">
              <a:off x="3242393" y="2825750"/>
              <a:ext cx="1317847" cy="450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783" name="TextBox 7"/>
            <p:cNvSpPr txBox="1">
              <a:spLocks noChangeArrowheads="1"/>
            </p:cNvSpPr>
            <p:nvPr/>
          </p:nvSpPr>
          <p:spPr bwMode="auto">
            <a:xfrm>
              <a:off x="4921250" y="24256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+2</a:t>
              </a:r>
            </a:p>
          </p:txBody>
        </p:sp>
        <p:sp>
          <p:nvSpPr>
            <p:cNvPr id="75784" name="TextBox 12"/>
            <p:cNvSpPr txBox="1">
              <a:spLocks noChangeArrowheads="1"/>
            </p:cNvSpPr>
            <p:nvPr/>
          </p:nvSpPr>
          <p:spPr bwMode="auto">
            <a:xfrm>
              <a:off x="5943600" y="32765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+1</a:t>
              </a:r>
            </a:p>
          </p:txBody>
        </p:sp>
        <p:sp>
          <p:nvSpPr>
            <p:cNvPr id="75785" name="TextBox 14"/>
            <p:cNvSpPr txBox="1">
              <a:spLocks noChangeArrowheads="1"/>
            </p:cNvSpPr>
            <p:nvPr/>
          </p:nvSpPr>
          <p:spPr bwMode="auto">
            <a:xfrm>
              <a:off x="3581400" y="32765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 Example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Self-Balancing Trees (39)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993900" y="4953000"/>
            <a:ext cx="335915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1. Rotate left around the parent</a:t>
            </a:r>
          </a:p>
        </p:txBody>
      </p:sp>
      <p:sp>
        <p:nvSpPr>
          <p:cNvPr id="36" name="TextBox 20"/>
          <p:cNvSpPr txBox="1">
            <a:spLocks noChangeArrowheads="1"/>
          </p:cNvSpPr>
          <p:nvPr/>
        </p:nvSpPr>
        <p:spPr bwMode="auto">
          <a:xfrm>
            <a:off x="6553201" y="4953000"/>
            <a:ext cx="7489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>
                <a:latin typeface="Consolas" panose="020B0609020204030204" pitchFamily="49" charset="0"/>
                <a:cs typeface="Consolas" panose="020B0609020204030204" pitchFamily="49" charset="0"/>
              </a:rPr>
              <a:t>over</a:t>
            </a:r>
          </a:p>
        </p:txBody>
      </p:sp>
      <p:sp>
        <p:nvSpPr>
          <p:cNvPr id="37" name="TextBox 21"/>
          <p:cNvSpPr txBox="1">
            <a:spLocks noChangeArrowheads="1"/>
          </p:cNvSpPr>
          <p:nvPr/>
        </p:nvSpPr>
        <p:spPr bwMode="auto">
          <a:xfrm>
            <a:off x="7254429" y="4953000"/>
            <a:ext cx="32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5719046" y="4127440"/>
            <a:ext cx="607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fox</a:t>
            </a:r>
          </a:p>
        </p:txBody>
      </p:sp>
      <p:sp>
        <p:nvSpPr>
          <p:cNvPr id="40" name="TextBox 16"/>
          <p:cNvSpPr txBox="1">
            <a:spLocks noChangeArrowheads="1"/>
          </p:cNvSpPr>
          <p:nvPr/>
        </p:nvSpPr>
        <p:spPr bwMode="auto">
          <a:xfrm>
            <a:off x="6263557" y="4127440"/>
            <a:ext cx="32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cxnSp>
        <p:nvCxnSpPr>
          <p:cNvPr id="41" name="Straight Connector 40"/>
          <p:cNvCxnSpPr>
            <a:stCxn id="75779" idx="2"/>
            <a:endCxn id="39" idx="0"/>
          </p:cNvCxnSpPr>
          <p:nvPr/>
        </p:nvCxnSpPr>
        <p:spPr>
          <a:xfrm flipH="1">
            <a:off x="6022976" y="3676650"/>
            <a:ext cx="391465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7"/>
          <p:cNvSpPr txBox="1">
            <a:spLocks noChangeArrowheads="1"/>
          </p:cNvSpPr>
          <p:nvPr/>
        </p:nvSpPr>
        <p:spPr bwMode="auto">
          <a:xfrm>
            <a:off x="6811246" y="4127440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quick</a:t>
            </a:r>
          </a:p>
        </p:txBody>
      </p:sp>
      <p:sp>
        <p:nvSpPr>
          <p:cNvPr id="43" name="TextBox 18"/>
          <p:cNvSpPr txBox="1">
            <a:spLocks noChangeArrowheads="1"/>
          </p:cNvSpPr>
          <p:nvPr/>
        </p:nvSpPr>
        <p:spPr bwMode="auto">
          <a:xfrm>
            <a:off x="7675270" y="4127440"/>
            <a:ext cx="4667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-1</a:t>
            </a:r>
          </a:p>
        </p:txBody>
      </p:sp>
      <p:cxnSp>
        <p:nvCxnSpPr>
          <p:cNvPr id="44" name="Straight Connector 43"/>
          <p:cNvCxnSpPr>
            <a:stCxn id="75779" idx="2"/>
            <a:endCxn id="42" idx="0"/>
          </p:cNvCxnSpPr>
          <p:nvPr/>
        </p:nvCxnSpPr>
        <p:spPr>
          <a:xfrm>
            <a:off x="6414441" y="3676650"/>
            <a:ext cx="841799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2" idx="2"/>
            <a:endCxn id="36" idx="0"/>
          </p:cNvCxnSpPr>
          <p:nvPr/>
        </p:nvCxnSpPr>
        <p:spPr>
          <a:xfrm flipH="1">
            <a:off x="6927663" y="4527550"/>
            <a:ext cx="328577" cy="425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990600" y="1295400"/>
            <a:ext cx="3657600" cy="1447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57163">
              <a:spcBef>
                <a:spcPts val="0"/>
              </a:spcBef>
            </a:pPr>
            <a:r>
              <a:rPr lang="en-US" sz="1000" dirty="0"/>
              <a:t>Left-Left (parent balance is -2, left child balance is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Left-Right (parent balance -2, left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b="1" dirty="0">
                <a:solidFill>
                  <a:srgbClr val="FF0000"/>
                </a:solidFill>
              </a:rPr>
              <a:t>Right-Right (parent balance +2, right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b="1" i="1" dirty="0">
                <a:solidFill>
                  <a:srgbClr val="FF0000"/>
                </a:solidFill>
              </a:rPr>
              <a:t>Rotate left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Right-Left (parent balance +2, right child balance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57DFC12F-DAD2-40BF-81B3-82FFD6F31107}"/>
              </a:ext>
            </a:extLst>
          </p:cNvPr>
          <p:cNvSpPr/>
          <p:nvPr/>
        </p:nvSpPr>
        <p:spPr>
          <a:xfrm flipH="1">
            <a:off x="4929106" y="2116216"/>
            <a:ext cx="1084359" cy="1228689"/>
          </a:xfrm>
          <a:prstGeom prst="arc">
            <a:avLst>
              <a:gd name="adj1" fmla="val 13000365"/>
              <a:gd name="adj2" fmla="val 20067937"/>
            </a:avLst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6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98838" y="2425640"/>
            <a:ext cx="3925956" cy="2101910"/>
            <a:chOff x="2484438" y="2425640"/>
            <a:chExt cx="3925956" cy="2101910"/>
          </a:xfrm>
        </p:grpSpPr>
        <p:sp>
          <p:nvSpPr>
            <p:cNvPr id="75778" name="TextBox 6"/>
            <p:cNvSpPr txBox="1">
              <a:spLocks noChangeArrowheads="1"/>
            </p:cNvSpPr>
            <p:nvPr/>
          </p:nvSpPr>
          <p:spPr bwMode="auto">
            <a:xfrm>
              <a:off x="4115246" y="2425640"/>
              <a:ext cx="8899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jumps</a:t>
              </a:r>
            </a:p>
          </p:txBody>
        </p:sp>
        <p:sp>
          <p:nvSpPr>
            <p:cNvPr id="75779" name="TextBox 8"/>
            <p:cNvSpPr txBox="1">
              <a:spLocks noChangeArrowheads="1"/>
            </p:cNvSpPr>
            <p:nvPr/>
          </p:nvSpPr>
          <p:spPr bwMode="auto">
            <a:xfrm>
              <a:off x="5055046" y="3276540"/>
              <a:ext cx="8899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onsolas" panose="020B0609020204030204" pitchFamily="49" charset="0"/>
                  <a:cs typeface="Consolas" panose="020B0609020204030204" pitchFamily="49" charset="0"/>
                </a:rPr>
                <a:t>quick</a:t>
              </a:r>
            </a:p>
          </p:txBody>
        </p:sp>
        <p:sp>
          <p:nvSpPr>
            <p:cNvPr id="75780" name="TextBox 9"/>
            <p:cNvSpPr txBox="1">
              <a:spLocks noChangeArrowheads="1"/>
            </p:cNvSpPr>
            <p:nvPr/>
          </p:nvSpPr>
          <p:spPr bwMode="auto">
            <a:xfrm>
              <a:off x="2938463" y="3276540"/>
              <a:ext cx="8899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brown</a:t>
              </a:r>
            </a:p>
          </p:txBody>
        </p:sp>
        <p:cxnSp>
          <p:nvCxnSpPr>
            <p:cNvPr id="12" name="Straight Connector 11"/>
            <p:cNvCxnSpPr>
              <a:stCxn id="75778" idx="2"/>
              <a:endCxn id="75779" idx="0"/>
            </p:cNvCxnSpPr>
            <p:nvPr/>
          </p:nvCxnSpPr>
          <p:spPr>
            <a:xfrm>
              <a:off x="4560240" y="2825750"/>
              <a:ext cx="939800" cy="450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5778" idx="2"/>
              <a:endCxn id="75780" idx="0"/>
            </p:cNvCxnSpPr>
            <p:nvPr/>
          </p:nvCxnSpPr>
          <p:spPr>
            <a:xfrm flipH="1">
              <a:off x="3383457" y="2825750"/>
              <a:ext cx="1176783" cy="450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783" name="TextBox 7"/>
            <p:cNvSpPr txBox="1">
              <a:spLocks noChangeArrowheads="1"/>
            </p:cNvSpPr>
            <p:nvPr/>
          </p:nvSpPr>
          <p:spPr bwMode="auto">
            <a:xfrm>
              <a:off x="4921250" y="24256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75784" name="TextBox 12"/>
            <p:cNvSpPr txBox="1">
              <a:spLocks noChangeArrowheads="1"/>
            </p:cNvSpPr>
            <p:nvPr/>
          </p:nvSpPr>
          <p:spPr bwMode="auto">
            <a:xfrm>
              <a:off x="5943600" y="32765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-1</a:t>
              </a:r>
            </a:p>
          </p:txBody>
        </p:sp>
        <p:sp>
          <p:nvSpPr>
            <p:cNvPr id="75785" name="TextBox 14"/>
            <p:cNvSpPr txBox="1">
              <a:spLocks noChangeArrowheads="1"/>
            </p:cNvSpPr>
            <p:nvPr/>
          </p:nvSpPr>
          <p:spPr bwMode="auto">
            <a:xfrm>
              <a:off x="3759200" y="32765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75786" name="TextBox 15"/>
            <p:cNvSpPr txBox="1">
              <a:spLocks noChangeArrowheads="1"/>
            </p:cNvSpPr>
            <p:nvPr/>
          </p:nvSpPr>
          <p:spPr bwMode="auto">
            <a:xfrm>
              <a:off x="2484438" y="4127440"/>
              <a:ext cx="6078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The</a:t>
              </a:r>
            </a:p>
          </p:txBody>
        </p:sp>
        <p:sp>
          <p:nvSpPr>
            <p:cNvPr id="75787" name="TextBox 16"/>
            <p:cNvSpPr txBox="1">
              <a:spLocks noChangeArrowheads="1"/>
            </p:cNvSpPr>
            <p:nvPr/>
          </p:nvSpPr>
          <p:spPr bwMode="auto">
            <a:xfrm>
              <a:off x="3028950" y="41274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cxnSp>
          <p:nvCxnSpPr>
            <p:cNvPr id="5" name="Straight Connector 4"/>
            <p:cNvCxnSpPr>
              <a:stCxn id="75780" idx="2"/>
              <a:endCxn id="75786" idx="0"/>
            </p:cNvCxnSpPr>
            <p:nvPr/>
          </p:nvCxnSpPr>
          <p:spPr>
            <a:xfrm flipH="1">
              <a:off x="2788368" y="3676650"/>
              <a:ext cx="595089" cy="450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789" name="TextBox 17"/>
            <p:cNvSpPr txBox="1">
              <a:spLocks noChangeArrowheads="1"/>
            </p:cNvSpPr>
            <p:nvPr/>
          </p:nvSpPr>
          <p:spPr bwMode="auto">
            <a:xfrm>
              <a:off x="3576638" y="4127440"/>
              <a:ext cx="6078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onsolas" panose="020B0609020204030204" pitchFamily="49" charset="0"/>
                  <a:cs typeface="Consolas" panose="020B0609020204030204" pitchFamily="49" charset="0"/>
                </a:rPr>
                <a:t>fox</a:t>
              </a:r>
            </a:p>
          </p:txBody>
        </p:sp>
        <p:sp>
          <p:nvSpPr>
            <p:cNvPr id="75790" name="TextBox 18"/>
            <p:cNvSpPr txBox="1">
              <a:spLocks noChangeArrowheads="1"/>
            </p:cNvSpPr>
            <p:nvPr/>
          </p:nvSpPr>
          <p:spPr bwMode="auto">
            <a:xfrm>
              <a:off x="4156075" y="41274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cxnSp>
          <p:nvCxnSpPr>
            <p:cNvPr id="6" name="Straight Connector 5"/>
            <p:cNvCxnSpPr>
              <a:stCxn id="75780" idx="2"/>
              <a:endCxn id="75789" idx="0"/>
            </p:cNvCxnSpPr>
            <p:nvPr/>
          </p:nvCxnSpPr>
          <p:spPr>
            <a:xfrm>
              <a:off x="3383457" y="3676650"/>
              <a:ext cx="497111" cy="450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792" name="TextBox 20"/>
            <p:cNvSpPr txBox="1">
              <a:spLocks noChangeArrowheads="1"/>
            </p:cNvSpPr>
            <p:nvPr/>
          </p:nvSpPr>
          <p:spPr bwMode="auto">
            <a:xfrm>
              <a:off x="4713734" y="4127440"/>
              <a:ext cx="74892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onsolas" panose="020B0609020204030204" pitchFamily="49" charset="0"/>
                  <a:cs typeface="Consolas" panose="020B0609020204030204" pitchFamily="49" charset="0"/>
                </a:rPr>
                <a:t>over</a:t>
              </a:r>
            </a:p>
          </p:txBody>
        </p:sp>
        <p:sp>
          <p:nvSpPr>
            <p:cNvPr id="75793" name="TextBox 21"/>
            <p:cNvSpPr txBox="1">
              <a:spLocks noChangeArrowheads="1"/>
            </p:cNvSpPr>
            <p:nvPr/>
          </p:nvSpPr>
          <p:spPr bwMode="auto">
            <a:xfrm>
              <a:off x="5414963" y="41274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cxnSp>
          <p:nvCxnSpPr>
            <p:cNvPr id="4" name="Straight Connector 3"/>
            <p:cNvCxnSpPr>
              <a:stCxn id="75779" idx="2"/>
              <a:endCxn id="75792" idx="0"/>
            </p:cNvCxnSpPr>
            <p:nvPr/>
          </p:nvCxnSpPr>
          <p:spPr>
            <a:xfrm flipH="1">
              <a:off x="5088196" y="3676650"/>
              <a:ext cx="411844" cy="450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 Example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Self-Balancing Trees (39)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990600" y="1295400"/>
            <a:ext cx="3657600" cy="1447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57163">
              <a:spcBef>
                <a:spcPts val="0"/>
              </a:spcBef>
            </a:pPr>
            <a:r>
              <a:rPr lang="en-US" sz="1000" dirty="0"/>
              <a:t>Left-Left (parent balance is -2, left child balance is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Left-Right (parent balance -2, left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Right-Right (parent balance +2, right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Right-Left (parent balance +2, right child balance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467600" y="2425640"/>
            <a:ext cx="1600200" cy="8588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</a:t>
            </a:r>
            <a:r>
              <a:rPr lang="en-US" i="1" dirty="0"/>
              <a:t>the</a:t>
            </a:r>
          </a:p>
        </p:txBody>
      </p:sp>
    </p:spTree>
    <p:extLst>
      <p:ext uri="{BB962C8B-B14F-4D97-AF65-F5344CB8AC3E}">
        <p14:creationId xmlns:p14="http://schemas.microsoft.com/office/powerpoint/2010/main" val="36377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467600" y="2425640"/>
            <a:ext cx="1600200" cy="8588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</a:t>
            </a:r>
            <a:r>
              <a:rPr lang="en-US" i="1" dirty="0"/>
              <a:t>the</a:t>
            </a:r>
          </a:p>
        </p:txBody>
      </p:sp>
      <p:sp>
        <p:nvSpPr>
          <p:cNvPr id="75778" name="TextBox 6"/>
          <p:cNvSpPr txBox="1">
            <a:spLocks noChangeArrowheads="1"/>
          </p:cNvSpPr>
          <p:nvPr/>
        </p:nvSpPr>
        <p:spPr bwMode="auto">
          <a:xfrm>
            <a:off x="5029647" y="2425640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jumps</a:t>
            </a:r>
          </a:p>
        </p:txBody>
      </p:sp>
      <p:sp>
        <p:nvSpPr>
          <p:cNvPr id="75779" name="TextBox 8"/>
          <p:cNvSpPr txBox="1">
            <a:spLocks noChangeArrowheads="1"/>
          </p:cNvSpPr>
          <p:nvPr/>
        </p:nvSpPr>
        <p:spPr bwMode="auto">
          <a:xfrm>
            <a:off x="5969447" y="3276540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olas" panose="020B0609020204030204" pitchFamily="49" charset="0"/>
                <a:cs typeface="Consolas" panose="020B0609020204030204" pitchFamily="49" charset="0"/>
              </a:rPr>
              <a:t>quick</a:t>
            </a:r>
          </a:p>
        </p:txBody>
      </p:sp>
      <p:sp>
        <p:nvSpPr>
          <p:cNvPr id="75780" name="TextBox 9"/>
          <p:cNvSpPr txBox="1">
            <a:spLocks noChangeArrowheads="1"/>
          </p:cNvSpPr>
          <p:nvPr/>
        </p:nvSpPr>
        <p:spPr bwMode="auto">
          <a:xfrm>
            <a:off x="3852864" y="3276540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brown</a:t>
            </a:r>
          </a:p>
        </p:txBody>
      </p:sp>
      <p:cxnSp>
        <p:nvCxnSpPr>
          <p:cNvPr id="12" name="Straight Connector 11"/>
          <p:cNvCxnSpPr>
            <a:stCxn id="75778" idx="2"/>
            <a:endCxn id="75779" idx="0"/>
          </p:cNvCxnSpPr>
          <p:nvPr/>
        </p:nvCxnSpPr>
        <p:spPr>
          <a:xfrm>
            <a:off x="5474640" y="2825750"/>
            <a:ext cx="939800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5778" idx="2"/>
            <a:endCxn id="75780" idx="0"/>
          </p:cNvCxnSpPr>
          <p:nvPr/>
        </p:nvCxnSpPr>
        <p:spPr>
          <a:xfrm flipH="1">
            <a:off x="4297858" y="2825750"/>
            <a:ext cx="1176783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6" name="TextBox 15"/>
          <p:cNvSpPr txBox="1">
            <a:spLocks noChangeArrowheads="1"/>
          </p:cNvSpPr>
          <p:nvPr/>
        </p:nvSpPr>
        <p:spPr bwMode="auto">
          <a:xfrm>
            <a:off x="3398839" y="4127440"/>
            <a:ext cx="607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The</a:t>
            </a:r>
          </a:p>
        </p:txBody>
      </p:sp>
      <p:cxnSp>
        <p:nvCxnSpPr>
          <p:cNvPr id="5" name="Straight Connector 4"/>
          <p:cNvCxnSpPr>
            <a:stCxn id="75780" idx="2"/>
            <a:endCxn id="75786" idx="0"/>
          </p:cNvCxnSpPr>
          <p:nvPr/>
        </p:nvCxnSpPr>
        <p:spPr>
          <a:xfrm flipH="1">
            <a:off x="3702769" y="3676650"/>
            <a:ext cx="595089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9" name="TextBox 17"/>
          <p:cNvSpPr txBox="1">
            <a:spLocks noChangeArrowheads="1"/>
          </p:cNvSpPr>
          <p:nvPr/>
        </p:nvSpPr>
        <p:spPr bwMode="auto">
          <a:xfrm>
            <a:off x="4491039" y="4127440"/>
            <a:ext cx="607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olas" panose="020B0609020204030204" pitchFamily="49" charset="0"/>
                <a:cs typeface="Consolas" panose="020B0609020204030204" pitchFamily="49" charset="0"/>
              </a:rPr>
              <a:t>fox</a:t>
            </a:r>
          </a:p>
        </p:txBody>
      </p:sp>
      <p:cxnSp>
        <p:nvCxnSpPr>
          <p:cNvPr id="6" name="Straight Connector 5"/>
          <p:cNvCxnSpPr>
            <a:stCxn id="75780" idx="2"/>
            <a:endCxn id="75789" idx="0"/>
          </p:cNvCxnSpPr>
          <p:nvPr/>
        </p:nvCxnSpPr>
        <p:spPr>
          <a:xfrm>
            <a:off x="4297858" y="3676650"/>
            <a:ext cx="497111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2" name="TextBox 20"/>
          <p:cNvSpPr txBox="1">
            <a:spLocks noChangeArrowheads="1"/>
          </p:cNvSpPr>
          <p:nvPr/>
        </p:nvSpPr>
        <p:spPr bwMode="auto">
          <a:xfrm>
            <a:off x="5628135" y="4127440"/>
            <a:ext cx="7489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olas" panose="020B0609020204030204" pitchFamily="49" charset="0"/>
                <a:cs typeface="Consolas" panose="020B0609020204030204" pitchFamily="49" charset="0"/>
              </a:rPr>
              <a:t>over</a:t>
            </a:r>
          </a:p>
        </p:txBody>
      </p:sp>
      <p:cxnSp>
        <p:nvCxnSpPr>
          <p:cNvPr id="4" name="Straight Connector 3"/>
          <p:cNvCxnSpPr>
            <a:stCxn id="75779" idx="2"/>
            <a:endCxn id="75792" idx="0"/>
          </p:cNvCxnSpPr>
          <p:nvPr/>
        </p:nvCxnSpPr>
        <p:spPr>
          <a:xfrm flipH="1">
            <a:off x="6002596" y="3676650"/>
            <a:ext cx="411844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6" name="TextBox 24"/>
          <p:cNvSpPr txBox="1">
            <a:spLocks noChangeArrowheads="1"/>
          </p:cNvSpPr>
          <p:nvPr/>
        </p:nvSpPr>
        <p:spPr bwMode="auto">
          <a:xfrm>
            <a:off x="6832601" y="4127440"/>
            <a:ext cx="607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olas" panose="020B0609020204030204" pitchFamily="49" charset="0"/>
                <a:cs typeface="Consolas" panose="020B0609020204030204" pitchFamily="49" charset="0"/>
              </a:rPr>
              <a:t>the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943351" y="2425640"/>
            <a:ext cx="3891255" cy="2101910"/>
            <a:chOff x="3028950" y="2425640"/>
            <a:chExt cx="3891255" cy="2101910"/>
          </a:xfrm>
        </p:grpSpPr>
        <p:sp>
          <p:nvSpPr>
            <p:cNvPr id="75783" name="TextBox 7"/>
            <p:cNvSpPr txBox="1">
              <a:spLocks noChangeArrowheads="1"/>
            </p:cNvSpPr>
            <p:nvPr/>
          </p:nvSpPr>
          <p:spPr bwMode="auto">
            <a:xfrm>
              <a:off x="4921250" y="24256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75784" name="TextBox 12"/>
            <p:cNvSpPr txBox="1">
              <a:spLocks noChangeArrowheads="1"/>
            </p:cNvSpPr>
            <p:nvPr/>
          </p:nvSpPr>
          <p:spPr bwMode="auto">
            <a:xfrm>
              <a:off x="5943600" y="32765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75785" name="TextBox 14"/>
            <p:cNvSpPr txBox="1">
              <a:spLocks noChangeArrowheads="1"/>
            </p:cNvSpPr>
            <p:nvPr/>
          </p:nvSpPr>
          <p:spPr bwMode="auto">
            <a:xfrm>
              <a:off x="3759200" y="32765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75787" name="TextBox 16"/>
            <p:cNvSpPr txBox="1">
              <a:spLocks noChangeArrowheads="1"/>
            </p:cNvSpPr>
            <p:nvPr/>
          </p:nvSpPr>
          <p:spPr bwMode="auto">
            <a:xfrm>
              <a:off x="3028950" y="41274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75790" name="TextBox 18"/>
            <p:cNvSpPr txBox="1">
              <a:spLocks noChangeArrowheads="1"/>
            </p:cNvSpPr>
            <p:nvPr/>
          </p:nvSpPr>
          <p:spPr bwMode="auto">
            <a:xfrm>
              <a:off x="4156075" y="41274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75793" name="TextBox 21"/>
            <p:cNvSpPr txBox="1">
              <a:spLocks noChangeArrowheads="1"/>
            </p:cNvSpPr>
            <p:nvPr/>
          </p:nvSpPr>
          <p:spPr bwMode="auto">
            <a:xfrm>
              <a:off x="5414963" y="41274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75797" name="TextBox 25"/>
            <p:cNvSpPr txBox="1">
              <a:spLocks noChangeArrowheads="1"/>
            </p:cNvSpPr>
            <p:nvPr/>
          </p:nvSpPr>
          <p:spPr bwMode="auto">
            <a:xfrm>
              <a:off x="6594475" y="41274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</p:grpSp>
      <p:cxnSp>
        <p:nvCxnSpPr>
          <p:cNvPr id="11" name="Straight Connector 10"/>
          <p:cNvCxnSpPr>
            <a:stCxn id="75779" idx="2"/>
            <a:endCxn id="75796" idx="0"/>
          </p:cNvCxnSpPr>
          <p:nvPr/>
        </p:nvCxnSpPr>
        <p:spPr>
          <a:xfrm>
            <a:off x="6414440" y="3676650"/>
            <a:ext cx="722090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 Example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Self-Balancing Trees (39)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990600" y="1295400"/>
            <a:ext cx="3657600" cy="1447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57163">
              <a:spcBef>
                <a:spcPts val="0"/>
              </a:spcBef>
            </a:pPr>
            <a:r>
              <a:rPr lang="en-US" sz="1000" dirty="0"/>
              <a:t>Left-Left (parent balance is -2, left child balance is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Left-Right (parent balance -2, left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Right-Right (parent balance +2, right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Right-Left (parent balance +2, right child balance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</p:txBody>
      </p:sp>
    </p:spTree>
    <p:extLst>
      <p:ext uri="{BB962C8B-B14F-4D97-AF65-F5344CB8AC3E}">
        <p14:creationId xmlns:p14="http://schemas.microsoft.com/office/powerpoint/2010/main" val="238855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467600" y="2425640"/>
            <a:ext cx="1600200" cy="8588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</a:t>
            </a:r>
            <a:r>
              <a:rPr lang="en-US" i="1" dirty="0"/>
              <a:t>lazy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398839" y="2425640"/>
            <a:ext cx="4435767" cy="2101910"/>
            <a:chOff x="2484438" y="2425640"/>
            <a:chExt cx="4435767" cy="2101910"/>
          </a:xfrm>
        </p:grpSpPr>
        <p:sp>
          <p:nvSpPr>
            <p:cNvPr id="75778" name="TextBox 6"/>
            <p:cNvSpPr txBox="1">
              <a:spLocks noChangeArrowheads="1"/>
            </p:cNvSpPr>
            <p:nvPr/>
          </p:nvSpPr>
          <p:spPr bwMode="auto">
            <a:xfrm>
              <a:off x="4115246" y="2425640"/>
              <a:ext cx="8899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jumps</a:t>
              </a:r>
            </a:p>
          </p:txBody>
        </p:sp>
        <p:sp>
          <p:nvSpPr>
            <p:cNvPr id="75779" name="TextBox 8"/>
            <p:cNvSpPr txBox="1">
              <a:spLocks noChangeArrowheads="1"/>
            </p:cNvSpPr>
            <p:nvPr/>
          </p:nvSpPr>
          <p:spPr bwMode="auto">
            <a:xfrm>
              <a:off x="5055046" y="3276540"/>
              <a:ext cx="8899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onsolas" panose="020B0609020204030204" pitchFamily="49" charset="0"/>
                  <a:cs typeface="Consolas" panose="020B0609020204030204" pitchFamily="49" charset="0"/>
                </a:rPr>
                <a:t>quick</a:t>
              </a:r>
            </a:p>
          </p:txBody>
        </p:sp>
        <p:sp>
          <p:nvSpPr>
            <p:cNvPr id="75780" name="TextBox 9"/>
            <p:cNvSpPr txBox="1">
              <a:spLocks noChangeArrowheads="1"/>
            </p:cNvSpPr>
            <p:nvPr/>
          </p:nvSpPr>
          <p:spPr bwMode="auto">
            <a:xfrm>
              <a:off x="2938463" y="3276540"/>
              <a:ext cx="8899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brown</a:t>
              </a:r>
            </a:p>
          </p:txBody>
        </p:sp>
        <p:cxnSp>
          <p:nvCxnSpPr>
            <p:cNvPr id="12" name="Straight Connector 11"/>
            <p:cNvCxnSpPr>
              <a:stCxn id="75778" idx="2"/>
              <a:endCxn id="75779" idx="0"/>
            </p:cNvCxnSpPr>
            <p:nvPr/>
          </p:nvCxnSpPr>
          <p:spPr>
            <a:xfrm>
              <a:off x="4560240" y="2825750"/>
              <a:ext cx="939800" cy="450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5778" idx="2"/>
              <a:endCxn id="75780" idx="0"/>
            </p:cNvCxnSpPr>
            <p:nvPr/>
          </p:nvCxnSpPr>
          <p:spPr>
            <a:xfrm flipH="1">
              <a:off x="3383457" y="2825750"/>
              <a:ext cx="1176783" cy="450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783" name="TextBox 7"/>
            <p:cNvSpPr txBox="1">
              <a:spLocks noChangeArrowheads="1"/>
            </p:cNvSpPr>
            <p:nvPr/>
          </p:nvSpPr>
          <p:spPr bwMode="auto">
            <a:xfrm>
              <a:off x="4921250" y="24256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75784" name="TextBox 12"/>
            <p:cNvSpPr txBox="1">
              <a:spLocks noChangeArrowheads="1"/>
            </p:cNvSpPr>
            <p:nvPr/>
          </p:nvSpPr>
          <p:spPr bwMode="auto">
            <a:xfrm>
              <a:off x="5943600" y="32765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75785" name="TextBox 14"/>
            <p:cNvSpPr txBox="1">
              <a:spLocks noChangeArrowheads="1"/>
            </p:cNvSpPr>
            <p:nvPr/>
          </p:nvSpPr>
          <p:spPr bwMode="auto">
            <a:xfrm>
              <a:off x="3759200" y="32765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75786" name="TextBox 15"/>
            <p:cNvSpPr txBox="1">
              <a:spLocks noChangeArrowheads="1"/>
            </p:cNvSpPr>
            <p:nvPr/>
          </p:nvSpPr>
          <p:spPr bwMode="auto">
            <a:xfrm>
              <a:off x="2484438" y="4127440"/>
              <a:ext cx="6078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The</a:t>
              </a:r>
            </a:p>
          </p:txBody>
        </p:sp>
        <p:sp>
          <p:nvSpPr>
            <p:cNvPr id="75787" name="TextBox 16"/>
            <p:cNvSpPr txBox="1">
              <a:spLocks noChangeArrowheads="1"/>
            </p:cNvSpPr>
            <p:nvPr/>
          </p:nvSpPr>
          <p:spPr bwMode="auto">
            <a:xfrm>
              <a:off x="3028950" y="41274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cxnSp>
          <p:nvCxnSpPr>
            <p:cNvPr id="5" name="Straight Connector 4"/>
            <p:cNvCxnSpPr>
              <a:stCxn id="75780" idx="2"/>
              <a:endCxn id="75786" idx="0"/>
            </p:cNvCxnSpPr>
            <p:nvPr/>
          </p:nvCxnSpPr>
          <p:spPr>
            <a:xfrm flipH="1">
              <a:off x="2788368" y="3676650"/>
              <a:ext cx="595089" cy="450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789" name="TextBox 17"/>
            <p:cNvSpPr txBox="1">
              <a:spLocks noChangeArrowheads="1"/>
            </p:cNvSpPr>
            <p:nvPr/>
          </p:nvSpPr>
          <p:spPr bwMode="auto">
            <a:xfrm>
              <a:off x="3576638" y="4127440"/>
              <a:ext cx="6078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onsolas" panose="020B0609020204030204" pitchFamily="49" charset="0"/>
                  <a:cs typeface="Consolas" panose="020B0609020204030204" pitchFamily="49" charset="0"/>
                </a:rPr>
                <a:t>fox</a:t>
              </a:r>
            </a:p>
          </p:txBody>
        </p:sp>
        <p:sp>
          <p:nvSpPr>
            <p:cNvPr id="75790" name="TextBox 18"/>
            <p:cNvSpPr txBox="1">
              <a:spLocks noChangeArrowheads="1"/>
            </p:cNvSpPr>
            <p:nvPr/>
          </p:nvSpPr>
          <p:spPr bwMode="auto">
            <a:xfrm>
              <a:off x="4156075" y="41274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cxnSp>
          <p:nvCxnSpPr>
            <p:cNvPr id="6" name="Straight Connector 5"/>
            <p:cNvCxnSpPr>
              <a:stCxn id="75780" idx="2"/>
              <a:endCxn id="75789" idx="0"/>
            </p:cNvCxnSpPr>
            <p:nvPr/>
          </p:nvCxnSpPr>
          <p:spPr>
            <a:xfrm>
              <a:off x="3383457" y="3676650"/>
              <a:ext cx="497111" cy="450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792" name="TextBox 20"/>
            <p:cNvSpPr txBox="1">
              <a:spLocks noChangeArrowheads="1"/>
            </p:cNvSpPr>
            <p:nvPr/>
          </p:nvSpPr>
          <p:spPr bwMode="auto">
            <a:xfrm>
              <a:off x="4713734" y="4127440"/>
              <a:ext cx="74892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onsolas" panose="020B0609020204030204" pitchFamily="49" charset="0"/>
                  <a:cs typeface="Consolas" panose="020B0609020204030204" pitchFamily="49" charset="0"/>
                </a:rPr>
                <a:t>over</a:t>
              </a:r>
            </a:p>
          </p:txBody>
        </p:sp>
        <p:sp>
          <p:nvSpPr>
            <p:cNvPr id="75793" name="TextBox 21"/>
            <p:cNvSpPr txBox="1">
              <a:spLocks noChangeArrowheads="1"/>
            </p:cNvSpPr>
            <p:nvPr/>
          </p:nvSpPr>
          <p:spPr bwMode="auto">
            <a:xfrm>
              <a:off x="5414963" y="41274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cxnSp>
          <p:nvCxnSpPr>
            <p:cNvPr id="4" name="Straight Connector 3"/>
            <p:cNvCxnSpPr>
              <a:stCxn id="75779" idx="2"/>
              <a:endCxn id="75792" idx="0"/>
            </p:cNvCxnSpPr>
            <p:nvPr/>
          </p:nvCxnSpPr>
          <p:spPr>
            <a:xfrm flipH="1">
              <a:off x="5088196" y="3676650"/>
              <a:ext cx="411844" cy="450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796" name="TextBox 24"/>
            <p:cNvSpPr txBox="1">
              <a:spLocks noChangeArrowheads="1"/>
            </p:cNvSpPr>
            <p:nvPr/>
          </p:nvSpPr>
          <p:spPr bwMode="auto">
            <a:xfrm>
              <a:off x="5918200" y="4127440"/>
              <a:ext cx="6078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onsolas" panose="020B0609020204030204" pitchFamily="49" charset="0"/>
                  <a:cs typeface="Consolas" panose="020B0609020204030204" pitchFamily="49" charset="0"/>
                </a:rPr>
                <a:t>the</a:t>
              </a:r>
            </a:p>
          </p:txBody>
        </p:sp>
        <p:sp>
          <p:nvSpPr>
            <p:cNvPr id="75797" name="TextBox 25"/>
            <p:cNvSpPr txBox="1">
              <a:spLocks noChangeArrowheads="1"/>
            </p:cNvSpPr>
            <p:nvPr/>
          </p:nvSpPr>
          <p:spPr bwMode="auto">
            <a:xfrm>
              <a:off x="6594475" y="41274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cxnSp>
          <p:nvCxnSpPr>
            <p:cNvPr id="11" name="Straight Connector 10"/>
            <p:cNvCxnSpPr>
              <a:stCxn id="75779" idx="2"/>
              <a:endCxn id="75796" idx="0"/>
            </p:cNvCxnSpPr>
            <p:nvPr/>
          </p:nvCxnSpPr>
          <p:spPr>
            <a:xfrm>
              <a:off x="5500040" y="3676650"/>
              <a:ext cx="722090" cy="450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 Example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Self-Balancing Trees (39)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990600" y="1295400"/>
            <a:ext cx="3657600" cy="1447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57163">
              <a:spcBef>
                <a:spcPts val="0"/>
              </a:spcBef>
            </a:pPr>
            <a:r>
              <a:rPr lang="en-US" sz="1000" dirty="0"/>
              <a:t>Left-Left (parent balance is -2, left child balance is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Left-Right (parent balance -2, left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Right-Right (parent balance +2, right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Right-Left (parent balance +2, right child balance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</p:txBody>
      </p:sp>
    </p:spTree>
    <p:extLst>
      <p:ext uri="{BB962C8B-B14F-4D97-AF65-F5344CB8AC3E}">
        <p14:creationId xmlns:p14="http://schemas.microsoft.com/office/powerpoint/2010/main" val="360402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467600" y="2425640"/>
            <a:ext cx="1600200" cy="8588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</a:t>
            </a:r>
            <a:r>
              <a:rPr lang="en-US" i="1" dirty="0"/>
              <a:t>lazy</a:t>
            </a:r>
          </a:p>
        </p:txBody>
      </p:sp>
      <p:sp>
        <p:nvSpPr>
          <p:cNvPr id="75778" name="TextBox 6"/>
          <p:cNvSpPr txBox="1">
            <a:spLocks noChangeArrowheads="1"/>
          </p:cNvSpPr>
          <p:nvPr/>
        </p:nvSpPr>
        <p:spPr bwMode="auto">
          <a:xfrm>
            <a:off x="5029647" y="2425795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jumps</a:t>
            </a:r>
          </a:p>
        </p:txBody>
      </p:sp>
      <p:sp>
        <p:nvSpPr>
          <p:cNvPr id="75779" name="TextBox 8"/>
          <p:cNvSpPr txBox="1">
            <a:spLocks noChangeArrowheads="1"/>
          </p:cNvSpPr>
          <p:nvPr/>
        </p:nvSpPr>
        <p:spPr bwMode="auto">
          <a:xfrm>
            <a:off x="5969447" y="3276540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olas" panose="020B0609020204030204" pitchFamily="49" charset="0"/>
                <a:cs typeface="Consolas" panose="020B0609020204030204" pitchFamily="49" charset="0"/>
              </a:rPr>
              <a:t>quick</a:t>
            </a:r>
          </a:p>
        </p:txBody>
      </p:sp>
      <p:sp>
        <p:nvSpPr>
          <p:cNvPr id="75780" name="TextBox 9"/>
          <p:cNvSpPr txBox="1">
            <a:spLocks noChangeArrowheads="1"/>
          </p:cNvSpPr>
          <p:nvPr/>
        </p:nvSpPr>
        <p:spPr bwMode="auto">
          <a:xfrm>
            <a:off x="3852864" y="3276540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brown</a:t>
            </a:r>
          </a:p>
        </p:txBody>
      </p:sp>
      <p:cxnSp>
        <p:nvCxnSpPr>
          <p:cNvPr id="12" name="Straight Connector 11"/>
          <p:cNvCxnSpPr>
            <a:stCxn id="75778" idx="2"/>
            <a:endCxn id="75779" idx="0"/>
          </p:cNvCxnSpPr>
          <p:nvPr/>
        </p:nvCxnSpPr>
        <p:spPr>
          <a:xfrm>
            <a:off x="5474640" y="2825906"/>
            <a:ext cx="939800" cy="450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5778" idx="2"/>
            <a:endCxn id="75780" idx="0"/>
          </p:cNvCxnSpPr>
          <p:nvPr/>
        </p:nvCxnSpPr>
        <p:spPr>
          <a:xfrm flipH="1">
            <a:off x="4297858" y="2825906"/>
            <a:ext cx="1176783" cy="450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6" name="TextBox 15"/>
          <p:cNvSpPr txBox="1">
            <a:spLocks noChangeArrowheads="1"/>
          </p:cNvSpPr>
          <p:nvPr/>
        </p:nvSpPr>
        <p:spPr bwMode="auto">
          <a:xfrm>
            <a:off x="3398839" y="4127440"/>
            <a:ext cx="607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The</a:t>
            </a:r>
          </a:p>
        </p:txBody>
      </p:sp>
      <p:cxnSp>
        <p:nvCxnSpPr>
          <p:cNvPr id="5" name="Straight Connector 4"/>
          <p:cNvCxnSpPr>
            <a:stCxn id="75780" idx="2"/>
            <a:endCxn id="75786" idx="0"/>
          </p:cNvCxnSpPr>
          <p:nvPr/>
        </p:nvCxnSpPr>
        <p:spPr>
          <a:xfrm flipH="1">
            <a:off x="3702769" y="3676650"/>
            <a:ext cx="595089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9" name="TextBox 17"/>
          <p:cNvSpPr txBox="1">
            <a:spLocks noChangeArrowheads="1"/>
          </p:cNvSpPr>
          <p:nvPr/>
        </p:nvSpPr>
        <p:spPr bwMode="auto">
          <a:xfrm>
            <a:off x="4491039" y="4127440"/>
            <a:ext cx="607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olas" panose="020B0609020204030204" pitchFamily="49" charset="0"/>
                <a:cs typeface="Consolas" panose="020B0609020204030204" pitchFamily="49" charset="0"/>
              </a:rPr>
              <a:t>fox</a:t>
            </a:r>
          </a:p>
        </p:txBody>
      </p:sp>
      <p:cxnSp>
        <p:nvCxnSpPr>
          <p:cNvPr id="6" name="Straight Connector 5"/>
          <p:cNvCxnSpPr>
            <a:stCxn id="75780" idx="2"/>
            <a:endCxn id="75789" idx="0"/>
          </p:cNvCxnSpPr>
          <p:nvPr/>
        </p:nvCxnSpPr>
        <p:spPr>
          <a:xfrm>
            <a:off x="4297858" y="3676650"/>
            <a:ext cx="497111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2" name="TextBox 20"/>
          <p:cNvSpPr txBox="1">
            <a:spLocks noChangeArrowheads="1"/>
          </p:cNvSpPr>
          <p:nvPr/>
        </p:nvSpPr>
        <p:spPr bwMode="auto">
          <a:xfrm>
            <a:off x="5628135" y="4127440"/>
            <a:ext cx="7489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olas" panose="020B0609020204030204" pitchFamily="49" charset="0"/>
                <a:cs typeface="Consolas" panose="020B0609020204030204" pitchFamily="49" charset="0"/>
              </a:rPr>
              <a:t>over</a:t>
            </a:r>
          </a:p>
        </p:txBody>
      </p:sp>
      <p:cxnSp>
        <p:nvCxnSpPr>
          <p:cNvPr id="4" name="Straight Connector 3"/>
          <p:cNvCxnSpPr>
            <a:stCxn id="75779" idx="2"/>
            <a:endCxn id="75792" idx="0"/>
          </p:cNvCxnSpPr>
          <p:nvPr/>
        </p:nvCxnSpPr>
        <p:spPr>
          <a:xfrm flipH="1">
            <a:off x="6002596" y="3676650"/>
            <a:ext cx="411844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6" name="TextBox 24"/>
          <p:cNvSpPr txBox="1">
            <a:spLocks noChangeArrowheads="1"/>
          </p:cNvSpPr>
          <p:nvPr/>
        </p:nvSpPr>
        <p:spPr bwMode="auto">
          <a:xfrm>
            <a:off x="6832601" y="4127440"/>
            <a:ext cx="607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olas" panose="020B0609020204030204" pitchFamily="49" charset="0"/>
                <a:cs typeface="Consolas" panose="020B0609020204030204" pitchFamily="49" charset="0"/>
              </a:rPr>
              <a:t>the</a:t>
            </a:r>
          </a:p>
        </p:txBody>
      </p:sp>
      <p:cxnSp>
        <p:nvCxnSpPr>
          <p:cNvPr id="11" name="Straight Connector 10"/>
          <p:cNvCxnSpPr>
            <a:stCxn id="75779" idx="2"/>
            <a:endCxn id="75796" idx="0"/>
          </p:cNvCxnSpPr>
          <p:nvPr/>
        </p:nvCxnSpPr>
        <p:spPr>
          <a:xfrm>
            <a:off x="6414440" y="3676650"/>
            <a:ext cx="722090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9" name="TextBox 26"/>
          <p:cNvSpPr txBox="1">
            <a:spLocks noChangeArrowheads="1"/>
          </p:cNvSpPr>
          <p:nvPr/>
        </p:nvSpPr>
        <p:spPr bwMode="auto">
          <a:xfrm>
            <a:off x="5261422" y="4978340"/>
            <a:ext cx="7489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lazy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943351" y="2425796"/>
            <a:ext cx="3891255" cy="2952655"/>
            <a:chOff x="3028950" y="2425795"/>
            <a:chExt cx="3891255" cy="2952655"/>
          </a:xfrm>
        </p:grpSpPr>
        <p:sp>
          <p:nvSpPr>
            <p:cNvPr id="75783" name="TextBox 7"/>
            <p:cNvSpPr txBox="1">
              <a:spLocks noChangeArrowheads="1"/>
            </p:cNvSpPr>
            <p:nvPr/>
          </p:nvSpPr>
          <p:spPr bwMode="auto">
            <a:xfrm>
              <a:off x="4921250" y="2425795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+1</a:t>
              </a:r>
            </a:p>
          </p:txBody>
        </p:sp>
        <p:sp>
          <p:nvSpPr>
            <p:cNvPr id="75784" name="TextBox 12"/>
            <p:cNvSpPr txBox="1">
              <a:spLocks noChangeArrowheads="1"/>
            </p:cNvSpPr>
            <p:nvPr/>
          </p:nvSpPr>
          <p:spPr bwMode="auto">
            <a:xfrm>
              <a:off x="5943600" y="32765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-1</a:t>
              </a:r>
            </a:p>
          </p:txBody>
        </p:sp>
        <p:sp>
          <p:nvSpPr>
            <p:cNvPr id="75785" name="TextBox 14"/>
            <p:cNvSpPr txBox="1">
              <a:spLocks noChangeArrowheads="1"/>
            </p:cNvSpPr>
            <p:nvPr/>
          </p:nvSpPr>
          <p:spPr bwMode="auto">
            <a:xfrm>
              <a:off x="3759200" y="32765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75787" name="TextBox 16"/>
            <p:cNvSpPr txBox="1">
              <a:spLocks noChangeArrowheads="1"/>
            </p:cNvSpPr>
            <p:nvPr/>
          </p:nvSpPr>
          <p:spPr bwMode="auto">
            <a:xfrm>
              <a:off x="3028950" y="41274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75790" name="TextBox 18"/>
            <p:cNvSpPr txBox="1">
              <a:spLocks noChangeArrowheads="1"/>
            </p:cNvSpPr>
            <p:nvPr/>
          </p:nvSpPr>
          <p:spPr bwMode="auto">
            <a:xfrm>
              <a:off x="4156075" y="41274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75793" name="TextBox 21"/>
            <p:cNvSpPr txBox="1">
              <a:spLocks noChangeArrowheads="1"/>
            </p:cNvSpPr>
            <p:nvPr/>
          </p:nvSpPr>
          <p:spPr bwMode="auto">
            <a:xfrm>
              <a:off x="5414963" y="41274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-1</a:t>
              </a:r>
            </a:p>
          </p:txBody>
        </p:sp>
        <p:sp>
          <p:nvSpPr>
            <p:cNvPr id="75797" name="TextBox 25"/>
            <p:cNvSpPr txBox="1">
              <a:spLocks noChangeArrowheads="1"/>
            </p:cNvSpPr>
            <p:nvPr/>
          </p:nvSpPr>
          <p:spPr bwMode="auto">
            <a:xfrm>
              <a:off x="6594475" y="41274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75800" name="TextBox 27"/>
            <p:cNvSpPr txBox="1">
              <a:spLocks noChangeArrowheads="1"/>
            </p:cNvSpPr>
            <p:nvPr/>
          </p:nvSpPr>
          <p:spPr bwMode="auto">
            <a:xfrm>
              <a:off x="5046663" y="49783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</p:grpSp>
      <p:cxnSp>
        <p:nvCxnSpPr>
          <p:cNvPr id="20" name="Straight Connector 19"/>
          <p:cNvCxnSpPr>
            <a:stCxn id="75792" idx="2"/>
            <a:endCxn id="75799" idx="0"/>
          </p:cNvCxnSpPr>
          <p:nvPr/>
        </p:nvCxnSpPr>
        <p:spPr>
          <a:xfrm flipH="1">
            <a:off x="5635884" y="4527550"/>
            <a:ext cx="366713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 Example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Self-Balancing Trees (39)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990600" y="1295400"/>
            <a:ext cx="3657600" cy="1447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57163">
              <a:spcBef>
                <a:spcPts val="0"/>
              </a:spcBef>
            </a:pPr>
            <a:r>
              <a:rPr lang="en-US" sz="1000" dirty="0"/>
              <a:t>Left-Left (parent balance is -2, left child balance is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Left-Right (parent balance -2, left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Right-Right (parent balance +2, right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Right-Left (parent balance +2, right child balance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</p:txBody>
      </p:sp>
    </p:spTree>
    <p:extLst>
      <p:ext uri="{BB962C8B-B14F-4D97-AF65-F5344CB8AC3E}">
        <p14:creationId xmlns:p14="http://schemas.microsoft.com/office/powerpoint/2010/main" val="325198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467600" y="2425640"/>
            <a:ext cx="1600200" cy="8588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</a:t>
            </a:r>
            <a:r>
              <a:rPr lang="en-US" i="1" dirty="0"/>
              <a:t>dog.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398839" y="2425640"/>
            <a:ext cx="4435767" cy="2952810"/>
            <a:chOff x="2484438" y="2425640"/>
            <a:chExt cx="4435767" cy="2952810"/>
          </a:xfrm>
        </p:grpSpPr>
        <p:sp>
          <p:nvSpPr>
            <p:cNvPr id="75778" name="TextBox 6"/>
            <p:cNvSpPr txBox="1">
              <a:spLocks noChangeArrowheads="1"/>
            </p:cNvSpPr>
            <p:nvPr/>
          </p:nvSpPr>
          <p:spPr bwMode="auto">
            <a:xfrm>
              <a:off x="4115246" y="2425640"/>
              <a:ext cx="8899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onsolas" panose="020B0609020204030204" pitchFamily="49" charset="0"/>
                  <a:cs typeface="Consolas" panose="020B0609020204030204" pitchFamily="49" charset="0"/>
                </a:rPr>
                <a:t>jumps</a:t>
              </a:r>
            </a:p>
          </p:txBody>
        </p:sp>
        <p:sp>
          <p:nvSpPr>
            <p:cNvPr id="75779" name="TextBox 8"/>
            <p:cNvSpPr txBox="1">
              <a:spLocks noChangeArrowheads="1"/>
            </p:cNvSpPr>
            <p:nvPr/>
          </p:nvSpPr>
          <p:spPr bwMode="auto">
            <a:xfrm>
              <a:off x="5055046" y="3276540"/>
              <a:ext cx="8899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onsolas" panose="020B0609020204030204" pitchFamily="49" charset="0"/>
                  <a:cs typeface="Consolas" panose="020B0609020204030204" pitchFamily="49" charset="0"/>
                </a:rPr>
                <a:t>quick</a:t>
              </a:r>
            </a:p>
          </p:txBody>
        </p:sp>
        <p:sp>
          <p:nvSpPr>
            <p:cNvPr id="75780" name="TextBox 9"/>
            <p:cNvSpPr txBox="1">
              <a:spLocks noChangeArrowheads="1"/>
            </p:cNvSpPr>
            <p:nvPr/>
          </p:nvSpPr>
          <p:spPr bwMode="auto">
            <a:xfrm>
              <a:off x="2938463" y="3276540"/>
              <a:ext cx="8899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brown</a:t>
              </a:r>
            </a:p>
          </p:txBody>
        </p:sp>
        <p:cxnSp>
          <p:nvCxnSpPr>
            <p:cNvPr id="12" name="Straight Connector 11"/>
            <p:cNvCxnSpPr>
              <a:stCxn id="75778" idx="2"/>
              <a:endCxn id="75779" idx="0"/>
            </p:cNvCxnSpPr>
            <p:nvPr/>
          </p:nvCxnSpPr>
          <p:spPr>
            <a:xfrm>
              <a:off x="4560240" y="2825750"/>
              <a:ext cx="939800" cy="450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5778" idx="2"/>
              <a:endCxn id="75780" idx="0"/>
            </p:cNvCxnSpPr>
            <p:nvPr/>
          </p:nvCxnSpPr>
          <p:spPr>
            <a:xfrm flipH="1">
              <a:off x="3383457" y="2825750"/>
              <a:ext cx="1176783" cy="450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783" name="TextBox 7"/>
            <p:cNvSpPr txBox="1">
              <a:spLocks noChangeArrowheads="1"/>
            </p:cNvSpPr>
            <p:nvPr/>
          </p:nvSpPr>
          <p:spPr bwMode="auto">
            <a:xfrm>
              <a:off x="4921250" y="24256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+1</a:t>
              </a:r>
            </a:p>
          </p:txBody>
        </p:sp>
        <p:sp>
          <p:nvSpPr>
            <p:cNvPr id="75784" name="TextBox 12"/>
            <p:cNvSpPr txBox="1">
              <a:spLocks noChangeArrowheads="1"/>
            </p:cNvSpPr>
            <p:nvPr/>
          </p:nvSpPr>
          <p:spPr bwMode="auto">
            <a:xfrm>
              <a:off x="5943600" y="32765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-1</a:t>
              </a:r>
            </a:p>
          </p:txBody>
        </p:sp>
        <p:sp>
          <p:nvSpPr>
            <p:cNvPr id="75785" name="TextBox 14"/>
            <p:cNvSpPr txBox="1">
              <a:spLocks noChangeArrowheads="1"/>
            </p:cNvSpPr>
            <p:nvPr/>
          </p:nvSpPr>
          <p:spPr bwMode="auto">
            <a:xfrm>
              <a:off x="3759200" y="32765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75786" name="TextBox 15"/>
            <p:cNvSpPr txBox="1">
              <a:spLocks noChangeArrowheads="1"/>
            </p:cNvSpPr>
            <p:nvPr/>
          </p:nvSpPr>
          <p:spPr bwMode="auto">
            <a:xfrm>
              <a:off x="2484438" y="4127440"/>
              <a:ext cx="6078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The</a:t>
              </a:r>
            </a:p>
          </p:txBody>
        </p:sp>
        <p:sp>
          <p:nvSpPr>
            <p:cNvPr id="75787" name="TextBox 16"/>
            <p:cNvSpPr txBox="1">
              <a:spLocks noChangeArrowheads="1"/>
            </p:cNvSpPr>
            <p:nvPr/>
          </p:nvSpPr>
          <p:spPr bwMode="auto">
            <a:xfrm>
              <a:off x="3028950" y="41274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cxnSp>
          <p:nvCxnSpPr>
            <p:cNvPr id="5" name="Straight Connector 4"/>
            <p:cNvCxnSpPr>
              <a:stCxn id="75780" idx="2"/>
              <a:endCxn id="75786" idx="0"/>
            </p:cNvCxnSpPr>
            <p:nvPr/>
          </p:nvCxnSpPr>
          <p:spPr>
            <a:xfrm flipH="1">
              <a:off x="2788368" y="3676650"/>
              <a:ext cx="595089" cy="450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789" name="TextBox 17"/>
            <p:cNvSpPr txBox="1">
              <a:spLocks noChangeArrowheads="1"/>
            </p:cNvSpPr>
            <p:nvPr/>
          </p:nvSpPr>
          <p:spPr bwMode="auto">
            <a:xfrm>
              <a:off x="3576638" y="4127440"/>
              <a:ext cx="6078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onsolas" panose="020B0609020204030204" pitchFamily="49" charset="0"/>
                  <a:cs typeface="Consolas" panose="020B0609020204030204" pitchFamily="49" charset="0"/>
                </a:rPr>
                <a:t>fox</a:t>
              </a:r>
            </a:p>
          </p:txBody>
        </p:sp>
        <p:sp>
          <p:nvSpPr>
            <p:cNvPr id="75790" name="TextBox 18"/>
            <p:cNvSpPr txBox="1">
              <a:spLocks noChangeArrowheads="1"/>
            </p:cNvSpPr>
            <p:nvPr/>
          </p:nvSpPr>
          <p:spPr bwMode="auto">
            <a:xfrm>
              <a:off x="4156075" y="41274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cxnSp>
          <p:nvCxnSpPr>
            <p:cNvPr id="6" name="Straight Connector 5"/>
            <p:cNvCxnSpPr>
              <a:stCxn id="75780" idx="2"/>
              <a:endCxn id="75789" idx="0"/>
            </p:cNvCxnSpPr>
            <p:nvPr/>
          </p:nvCxnSpPr>
          <p:spPr>
            <a:xfrm>
              <a:off x="3383457" y="3676650"/>
              <a:ext cx="497111" cy="450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792" name="TextBox 20"/>
            <p:cNvSpPr txBox="1">
              <a:spLocks noChangeArrowheads="1"/>
            </p:cNvSpPr>
            <p:nvPr/>
          </p:nvSpPr>
          <p:spPr bwMode="auto">
            <a:xfrm>
              <a:off x="4713734" y="4127440"/>
              <a:ext cx="74892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onsolas" panose="020B0609020204030204" pitchFamily="49" charset="0"/>
                  <a:cs typeface="Consolas" panose="020B0609020204030204" pitchFamily="49" charset="0"/>
                </a:rPr>
                <a:t>over</a:t>
              </a:r>
            </a:p>
          </p:txBody>
        </p:sp>
        <p:sp>
          <p:nvSpPr>
            <p:cNvPr id="75793" name="TextBox 21"/>
            <p:cNvSpPr txBox="1">
              <a:spLocks noChangeArrowheads="1"/>
            </p:cNvSpPr>
            <p:nvPr/>
          </p:nvSpPr>
          <p:spPr bwMode="auto">
            <a:xfrm>
              <a:off x="5414963" y="41274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-1</a:t>
              </a:r>
            </a:p>
          </p:txBody>
        </p:sp>
        <p:cxnSp>
          <p:nvCxnSpPr>
            <p:cNvPr id="4" name="Straight Connector 3"/>
            <p:cNvCxnSpPr>
              <a:stCxn id="75779" idx="2"/>
              <a:endCxn id="75792" idx="0"/>
            </p:cNvCxnSpPr>
            <p:nvPr/>
          </p:nvCxnSpPr>
          <p:spPr>
            <a:xfrm flipH="1">
              <a:off x="5088196" y="3676650"/>
              <a:ext cx="411844" cy="450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796" name="TextBox 24"/>
            <p:cNvSpPr txBox="1">
              <a:spLocks noChangeArrowheads="1"/>
            </p:cNvSpPr>
            <p:nvPr/>
          </p:nvSpPr>
          <p:spPr bwMode="auto">
            <a:xfrm>
              <a:off x="5918200" y="4127440"/>
              <a:ext cx="6078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onsolas" panose="020B0609020204030204" pitchFamily="49" charset="0"/>
                  <a:cs typeface="Consolas" panose="020B0609020204030204" pitchFamily="49" charset="0"/>
                </a:rPr>
                <a:t>the</a:t>
              </a:r>
            </a:p>
          </p:txBody>
        </p:sp>
        <p:sp>
          <p:nvSpPr>
            <p:cNvPr id="75797" name="TextBox 25"/>
            <p:cNvSpPr txBox="1">
              <a:spLocks noChangeArrowheads="1"/>
            </p:cNvSpPr>
            <p:nvPr/>
          </p:nvSpPr>
          <p:spPr bwMode="auto">
            <a:xfrm>
              <a:off x="6594475" y="41274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cxnSp>
          <p:nvCxnSpPr>
            <p:cNvPr id="11" name="Straight Connector 10"/>
            <p:cNvCxnSpPr>
              <a:stCxn id="75779" idx="2"/>
              <a:endCxn id="75796" idx="0"/>
            </p:cNvCxnSpPr>
            <p:nvPr/>
          </p:nvCxnSpPr>
          <p:spPr>
            <a:xfrm>
              <a:off x="5500040" y="3676650"/>
              <a:ext cx="722090" cy="450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799" name="TextBox 26"/>
            <p:cNvSpPr txBox="1">
              <a:spLocks noChangeArrowheads="1"/>
            </p:cNvSpPr>
            <p:nvPr/>
          </p:nvSpPr>
          <p:spPr bwMode="auto">
            <a:xfrm>
              <a:off x="4347021" y="4978340"/>
              <a:ext cx="74892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lazy</a:t>
              </a:r>
            </a:p>
          </p:txBody>
        </p:sp>
        <p:sp>
          <p:nvSpPr>
            <p:cNvPr id="75800" name="TextBox 27"/>
            <p:cNvSpPr txBox="1">
              <a:spLocks noChangeArrowheads="1"/>
            </p:cNvSpPr>
            <p:nvPr/>
          </p:nvSpPr>
          <p:spPr bwMode="auto">
            <a:xfrm>
              <a:off x="5046663" y="49783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cxnSp>
          <p:nvCxnSpPr>
            <p:cNvPr id="20" name="Straight Connector 19"/>
            <p:cNvCxnSpPr>
              <a:stCxn id="75792" idx="2"/>
              <a:endCxn id="75799" idx="0"/>
            </p:cNvCxnSpPr>
            <p:nvPr/>
          </p:nvCxnSpPr>
          <p:spPr>
            <a:xfrm flipH="1">
              <a:off x="4721483" y="4527550"/>
              <a:ext cx="366713" cy="450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 Example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Self-Balancing Trees (39)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990600" y="1295400"/>
            <a:ext cx="3657600" cy="1447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57163">
              <a:spcBef>
                <a:spcPts val="0"/>
              </a:spcBef>
            </a:pPr>
            <a:r>
              <a:rPr lang="en-US" sz="1000" dirty="0"/>
              <a:t>Left-Left (parent balance is -2, left child balance is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Left-Right (parent balance -2, left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Right-Right (parent balance +2, right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Right-Left (parent balance +2, right child balance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</p:txBody>
      </p:sp>
    </p:spTree>
    <p:extLst>
      <p:ext uri="{BB962C8B-B14F-4D97-AF65-F5344CB8AC3E}">
        <p14:creationId xmlns:p14="http://schemas.microsoft.com/office/powerpoint/2010/main" val="2473622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467600" y="2425640"/>
            <a:ext cx="1600200" cy="8588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</a:t>
            </a:r>
            <a:r>
              <a:rPr lang="en-US" i="1" dirty="0"/>
              <a:t>dog</a:t>
            </a:r>
          </a:p>
        </p:txBody>
      </p:sp>
      <p:sp>
        <p:nvSpPr>
          <p:cNvPr id="75778" name="TextBox 6"/>
          <p:cNvSpPr txBox="1">
            <a:spLocks noChangeArrowheads="1"/>
          </p:cNvSpPr>
          <p:nvPr/>
        </p:nvSpPr>
        <p:spPr bwMode="auto">
          <a:xfrm>
            <a:off x="5029647" y="2425640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jumps</a:t>
            </a:r>
          </a:p>
        </p:txBody>
      </p:sp>
      <p:sp>
        <p:nvSpPr>
          <p:cNvPr id="75779" name="TextBox 8"/>
          <p:cNvSpPr txBox="1">
            <a:spLocks noChangeArrowheads="1"/>
          </p:cNvSpPr>
          <p:nvPr/>
        </p:nvSpPr>
        <p:spPr bwMode="auto">
          <a:xfrm>
            <a:off x="5969447" y="3276540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olas" panose="020B0609020204030204" pitchFamily="49" charset="0"/>
                <a:cs typeface="Consolas" panose="020B0609020204030204" pitchFamily="49" charset="0"/>
              </a:rPr>
              <a:t>quick</a:t>
            </a:r>
          </a:p>
        </p:txBody>
      </p:sp>
      <p:sp>
        <p:nvSpPr>
          <p:cNvPr id="75780" name="TextBox 9"/>
          <p:cNvSpPr txBox="1">
            <a:spLocks noChangeArrowheads="1"/>
          </p:cNvSpPr>
          <p:nvPr/>
        </p:nvSpPr>
        <p:spPr bwMode="auto">
          <a:xfrm>
            <a:off x="3852864" y="3276540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brown</a:t>
            </a:r>
          </a:p>
        </p:txBody>
      </p:sp>
      <p:cxnSp>
        <p:nvCxnSpPr>
          <p:cNvPr id="12" name="Straight Connector 11"/>
          <p:cNvCxnSpPr>
            <a:stCxn id="75778" idx="2"/>
            <a:endCxn id="75779" idx="0"/>
          </p:cNvCxnSpPr>
          <p:nvPr/>
        </p:nvCxnSpPr>
        <p:spPr>
          <a:xfrm>
            <a:off x="5474640" y="2825750"/>
            <a:ext cx="939800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5778" idx="2"/>
            <a:endCxn id="75780" idx="0"/>
          </p:cNvCxnSpPr>
          <p:nvPr/>
        </p:nvCxnSpPr>
        <p:spPr>
          <a:xfrm flipH="1">
            <a:off x="4297858" y="2825750"/>
            <a:ext cx="1176783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6" name="TextBox 15"/>
          <p:cNvSpPr txBox="1">
            <a:spLocks noChangeArrowheads="1"/>
          </p:cNvSpPr>
          <p:nvPr/>
        </p:nvSpPr>
        <p:spPr bwMode="auto">
          <a:xfrm>
            <a:off x="3398839" y="4127440"/>
            <a:ext cx="607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The</a:t>
            </a:r>
          </a:p>
        </p:txBody>
      </p:sp>
      <p:cxnSp>
        <p:nvCxnSpPr>
          <p:cNvPr id="5" name="Straight Connector 4"/>
          <p:cNvCxnSpPr>
            <a:stCxn id="75780" idx="2"/>
            <a:endCxn id="75786" idx="0"/>
          </p:cNvCxnSpPr>
          <p:nvPr/>
        </p:nvCxnSpPr>
        <p:spPr>
          <a:xfrm flipH="1">
            <a:off x="3702769" y="3676650"/>
            <a:ext cx="595089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9" name="TextBox 17"/>
          <p:cNvSpPr txBox="1">
            <a:spLocks noChangeArrowheads="1"/>
          </p:cNvSpPr>
          <p:nvPr/>
        </p:nvSpPr>
        <p:spPr bwMode="auto">
          <a:xfrm>
            <a:off x="4491039" y="4127440"/>
            <a:ext cx="607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olas" panose="020B0609020204030204" pitchFamily="49" charset="0"/>
                <a:cs typeface="Consolas" panose="020B0609020204030204" pitchFamily="49" charset="0"/>
              </a:rPr>
              <a:t>fox</a:t>
            </a:r>
          </a:p>
        </p:txBody>
      </p:sp>
      <p:cxnSp>
        <p:nvCxnSpPr>
          <p:cNvPr id="6" name="Straight Connector 5"/>
          <p:cNvCxnSpPr>
            <a:stCxn id="75780" idx="2"/>
            <a:endCxn id="75789" idx="0"/>
          </p:cNvCxnSpPr>
          <p:nvPr/>
        </p:nvCxnSpPr>
        <p:spPr>
          <a:xfrm>
            <a:off x="4297858" y="3676650"/>
            <a:ext cx="497111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2" name="TextBox 20"/>
          <p:cNvSpPr txBox="1">
            <a:spLocks noChangeArrowheads="1"/>
          </p:cNvSpPr>
          <p:nvPr/>
        </p:nvSpPr>
        <p:spPr bwMode="auto">
          <a:xfrm>
            <a:off x="5628135" y="4127440"/>
            <a:ext cx="7489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olas" panose="020B0609020204030204" pitchFamily="49" charset="0"/>
                <a:cs typeface="Consolas" panose="020B0609020204030204" pitchFamily="49" charset="0"/>
              </a:rPr>
              <a:t>over</a:t>
            </a:r>
          </a:p>
        </p:txBody>
      </p:sp>
      <p:cxnSp>
        <p:nvCxnSpPr>
          <p:cNvPr id="4" name="Straight Connector 3"/>
          <p:cNvCxnSpPr>
            <a:stCxn id="75779" idx="2"/>
            <a:endCxn id="75792" idx="0"/>
          </p:cNvCxnSpPr>
          <p:nvPr/>
        </p:nvCxnSpPr>
        <p:spPr>
          <a:xfrm flipH="1">
            <a:off x="6002596" y="3676650"/>
            <a:ext cx="411844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6" name="TextBox 24"/>
          <p:cNvSpPr txBox="1">
            <a:spLocks noChangeArrowheads="1"/>
          </p:cNvSpPr>
          <p:nvPr/>
        </p:nvSpPr>
        <p:spPr bwMode="auto">
          <a:xfrm>
            <a:off x="6832601" y="4127440"/>
            <a:ext cx="607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olas" panose="020B0609020204030204" pitchFamily="49" charset="0"/>
                <a:cs typeface="Consolas" panose="020B0609020204030204" pitchFamily="49" charset="0"/>
              </a:rPr>
              <a:t>the</a:t>
            </a:r>
          </a:p>
        </p:txBody>
      </p:sp>
      <p:cxnSp>
        <p:nvCxnSpPr>
          <p:cNvPr id="11" name="Straight Connector 10"/>
          <p:cNvCxnSpPr>
            <a:stCxn id="75779" idx="2"/>
            <a:endCxn id="75796" idx="0"/>
          </p:cNvCxnSpPr>
          <p:nvPr/>
        </p:nvCxnSpPr>
        <p:spPr>
          <a:xfrm>
            <a:off x="6414440" y="3676650"/>
            <a:ext cx="722090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9" name="TextBox 26"/>
          <p:cNvSpPr txBox="1">
            <a:spLocks noChangeArrowheads="1"/>
          </p:cNvSpPr>
          <p:nvPr/>
        </p:nvSpPr>
        <p:spPr bwMode="auto">
          <a:xfrm>
            <a:off x="5261422" y="4978340"/>
            <a:ext cx="7489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lazy</a:t>
            </a:r>
          </a:p>
        </p:txBody>
      </p:sp>
      <p:cxnSp>
        <p:nvCxnSpPr>
          <p:cNvPr id="20" name="Straight Connector 19"/>
          <p:cNvCxnSpPr>
            <a:stCxn id="75792" idx="2"/>
            <a:endCxn id="75799" idx="0"/>
          </p:cNvCxnSpPr>
          <p:nvPr/>
        </p:nvCxnSpPr>
        <p:spPr>
          <a:xfrm flipH="1">
            <a:off x="5635884" y="4527550"/>
            <a:ext cx="366713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02" name="TextBox 28"/>
          <p:cNvSpPr txBox="1">
            <a:spLocks noChangeArrowheads="1"/>
          </p:cNvSpPr>
          <p:nvPr/>
        </p:nvSpPr>
        <p:spPr bwMode="auto">
          <a:xfrm>
            <a:off x="4111626" y="4978340"/>
            <a:ext cx="7489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dog.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943351" y="2425640"/>
            <a:ext cx="3891255" cy="2952810"/>
            <a:chOff x="3028950" y="2425640"/>
            <a:chExt cx="3891255" cy="2952810"/>
          </a:xfrm>
        </p:grpSpPr>
        <p:sp>
          <p:nvSpPr>
            <p:cNvPr id="75783" name="TextBox 7"/>
            <p:cNvSpPr txBox="1">
              <a:spLocks noChangeArrowheads="1"/>
            </p:cNvSpPr>
            <p:nvPr/>
          </p:nvSpPr>
          <p:spPr bwMode="auto">
            <a:xfrm>
              <a:off x="4921250" y="24256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75784" name="TextBox 12"/>
            <p:cNvSpPr txBox="1">
              <a:spLocks noChangeArrowheads="1"/>
            </p:cNvSpPr>
            <p:nvPr/>
          </p:nvSpPr>
          <p:spPr bwMode="auto">
            <a:xfrm>
              <a:off x="5943600" y="32765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-1</a:t>
              </a:r>
            </a:p>
          </p:txBody>
        </p:sp>
        <p:sp>
          <p:nvSpPr>
            <p:cNvPr id="75785" name="TextBox 14"/>
            <p:cNvSpPr txBox="1">
              <a:spLocks noChangeArrowheads="1"/>
            </p:cNvSpPr>
            <p:nvPr/>
          </p:nvSpPr>
          <p:spPr bwMode="auto">
            <a:xfrm>
              <a:off x="3759200" y="32765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+1</a:t>
              </a:r>
            </a:p>
          </p:txBody>
        </p:sp>
        <p:sp>
          <p:nvSpPr>
            <p:cNvPr id="75787" name="TextBox 16"/>
            <p:cNvSpPr txBox="1">
              <a:spLocks noChangeArrowheads="1"/>
            </p:cNvSpPr>
            <p:nvPr/>
          </p:nvSpPr>
          <p:spPr bwMode="auto">
            <a:xfrm>
              <a:off x="3028950" y="41274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75790" name="TextBox 18"/>
            <p:cNvSpPr txBox="1">
              <a:spLocks noChangeArrowheads="1"/>
            </p:cNvSpPr>
            <p:nvPr/>
          </p:nvSpPr>
          <p:spPr bwMode="auto">
            <a:xfrm>
              <a:off x="4156075" y="41274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-1</a:t>
              </a:r>
            </a:p>
          </p:txBody>
        </p:sp>
        <p:sp>
          <p:nvSpPr>
            <p:cNvPr id="75793" name="TextBox 21"/>
            <p:cNvSpPr txBox="1">
              <a:spLocks noChangeArrowheads="1"/>
            </p:cNvSpPr>
            <p:nvPr/>
          </p:nvSpPr>
          <p:spPr bwMode="auto">
            <a:xfrm>
              <a:off x="5414963" y="4127440"/>
              <a:ext cx="466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-1</a:t>
              </a:r>
            </a:p>
          </p:txBody>
        </p:sp>
        <p:sp>
          <p:nvSpPr>
            <p:cNvPr id="75797" name="TextBox 25"/>
            <p:cNvSpPr txBox="1">
              <a:spLocks noChangeArrowheads="1"/>
            </p:cNvSpPr>
            <p:nvPr/>
          </p:nvSpPr>
          <p:spPr bwMode="auto">
            <a:xfrm>
              <a:off x="6594475" y="41274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75800" name="TextBox 27"/>
            <p:cNvSpPr txBox="1">
              <a:spLocks noChangeArrowheads="1"/>
            </p:cNvSpPr>
            <p:nvPr/>
          </p:nvSpPr>
          <p:spPr bwMode="auto">
            <a:xfrm>
              <a:off x="5046663" y="49783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75803" name="TextBox 29"/>
            <p:cNvSpPr txBox="1">
              <a:spLocks noChangeArrowheads="1"/>
            </p:cNvSpPr>
            <p:nvPr/>
          </p:nvSpPr>
          <p:spPr bwMode="auto">
            <a:xfrm>
              <a:off x="3778250" y="4978340"/>
              <a:ext cx="325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</p:grpSp>
      <p:cxnSp>
        <p:nvCxnSpPr>
          <p:cNvPr id="31" name="Straight Connector 30"/>
          <p:cNvCxnSpPr>
            <a:stCxn id="75789" idx="2"/>
            <a:endCxn id="75802" idx="0"/>
          </p:cNvCxnSpPr>
          <p:nvPr/>
        </p:nvCxnSpPr>
        <p:spPr>
          <a:xfrm flipH="1">
            <a:off x="4486088" y="4527550"/>
            <a:ext cx="308881" cy="45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 Example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Self-Balancing Trees (39)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990600" y="1295400"/>
            <a:ext cx="3657600" cy="1447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57163">
              <a:spcBef>
                <a:spcPts val="0"/>
              </a:spcBef>
            </a:pPr>
            <a:r>
              <a:rPr lang="en-US" sz="1000" dirty="0"/>
              <a:t>Left-Left (parent balance is -2, left child balance is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Left-Right (parent balance -2, left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Right-Right (parent balance +2, right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Right-Left (parent balance +2, right child balance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</p:txBody>
      </p:sp>
    </p:spTree>
    <p:extLst>
      <p:ext uri="{BB962C8B-B14F-4D97-AF65-F5344CB8AC3E}">
        <p14:creationId xmlns:p14="http://schemas.microsoft.com/office/powerpoint/2010/main" val="410854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73261-DD13-4FD3-B883-36D20EDFB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#39: CS 235 and </a:t>
            </a:r>
            <a:r>
              <a:rPr lang="en-US"/>
              <a:t>Beyond!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5F028-AE5C-4B16-AF12-254347191BC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How does CS 235 prepare me for CS 236?</a:t>
            </a:r>
          </a:p>
          <a:p>
            <a:pPr lvl="1"/>
            <a:r>
              <a:rPr lang="en-US" sz="2200" dirty="0"/>
              <a:t>General Programming</a:t>
            </a:r>
          </a:p>
          <a:p>
            <a:pPr lvl="2"/>
            <a:r>
              <a:rPr lang="en-US" dirty="0"/>
              <a:t>Use an IDE (breakpoints, single step, and memory inspect/change.)</a:t>
            </a:r>
          </a:p>
          <a:p>
            <a:pPr lvl="2"/>
            <a:r>
              <a:rPr lang="en-US" dirty="0"/>
              <a:t>Get something working and don't break it.</a:t>
            </a:r>
          </a:p>
          <a:p>
            <a:pPr lvl="2"/>
            <a:r>
              <a:rPr lang="en-US" dirty="0"/>
              <a:t>Create revisions/backups regularly – quickly return to working state.</a:t>
            </a:r>
          </a:p>
          <a:p>
            <a:pPr lvl="1"/>
            <a:r>
              <a:rPr lang="en-US" sz="2200" dirty="0"/>
              <a:t>Program Design</a:t>
            </a:r>
          </a:p>
          <a:p>
            <a:pPr lvl="2"/>
            <a:r>
              <a:rPr lang="en-US" dirty="0"/>
              <a:t>Design/define objects and methods before coding (</a:t>
            </a:r>
            <a:r>
              <a:rPr lang="en-US" dirty="0" err="1"/>
              <a:t>ie</a:t>
            </a:r>
            <a:r>
              <a:rPr lang="en-US" dirty="0"/>
              <a:t>, Database, Relation, Tuple, Predicate, ...)</a:t>
            </a:r>
          </a:p>
          <a:p>
            <a:pPr lvl="2"/>
            <a:r>
              <a:rPr lang="en-US" dirty="0"/>
              <a:t>STL containers, especially vectors, sets, and maps.</a:t>
            </a:r>
          </a:p>
          <a:p>
            <a:pPr lvl="2"/>
            <a:r>
              <a:rPr lang="en-US" dirty="0"/>
              <a:t>ALL objects have toString() and friend &lt;&lt; operator.</a:t>
            </a:r>
          </a:p>
          <a:p>
            <a:pPr lvl="1"/>
            <a:r>
              <a:rPr lang="en-US" sz="2200" dirty="0"/>
              <a:t>Debugging</a:t>
            </a:r>
          </a:p>
          <a:p>
            <a:pPr lvl="2"/>
            <a:r>
              <a:rPr lang="en-US" dirty="0"/>
              <a:t>Make small changes and TEST, TEST, TEST.</a:t>
            </a:r>
          </a:p>
          <a:p>
            <a:pPr lvl="2"/>
            <a:r>
              <a:rPr lang="en-US" dirty="0"/>
              <a:t>Use small, targeted test cases.</a:t>
            </a:r>
          </a:p>
          <a:p>
            <a:pPr lvl="2"/>
            <a:r>
              <a:rPr lang="en-US" dirty="0"/>
              <a:t>Maintain a regression test suite.</a:t>
            </a:r>
          </a:p>
          <a:p>
            <a:pPr lvl="2"/>
            <a:r>
              <a:rPr lang="en-US" dirty="0"/>
              <a:t>Don't be a BIG BANG programmer.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F4A2D-F4E4-4EB5-BA7F-EA2910F7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Self-Balancing Trees (39)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07DA86-0CD2-457C-A300-33F4D34E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8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FDD3EB-06B7-40EC-A02E-5C5AF85BCEEF}"/>
              </a:ext>
            </a:extLst>
          </p:cNvPr>
          <p:cNvSpPr/>
          <p:nvPr/>
        </p:nvSpPr>
        <p:spPr>
          <a:xfrm>
            <a:off x="2057400" y="304801"/>
            <a:ext cx="22098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/>
              <a:t>Insert The</a:t>
            </a:r>
          </a:p>
          <a:p>
            <a:r>
              <a:rPr lang="en-US" sz="700" b="1" dirty="0"/>
              <a:t>  1: The(h1,b0)</a:t>
            </a:r>
          </a:p>
          <a:p>
            <a:r>
              <a:rPr lang="en-US" sz="700" b="1" dirty="0"/>
              <a:t>Insert quick</a:t>
            </a:r>
          </a:p>
          <a:p>
            <a:r>
              <a:rPr lang="en-US" sz="700" b="1" dirty="0"/>
              <a:t>  1: The(h2,b1)</a:t>
            </a:r>
          </a:p>
          <a:p>
            <a:r>
              <a:rPr lang="en-US" sz="700" b="1" dirty="0"/>
              <a:t>  2: ___ quick(h1,b0)</a:t>
            </a:r>
          </a:p>
          <a:p>
            <a:r>
              <a:rPr lang="en-US" sz="700" b="1" dirty="0"/>
              <a:t>Insert brown</a:t>
            </a:r>
          </a:p>
          <a:p>
            <a:r>
              <a:rPr lang="en-US" sz="700" b="1" dirty="0"/>
              <a:t>  1: The(h3,b2)</a:t>
            </a:r>
          </a:p>
          <a:p>
            <a:r>
              <a:rPr lang="en-US" sz="700" b="1" dirty="0"/>
              <a:t>  2: ___ quick(h2,b-1)</a:t>
            </a:r>
          </a:p>
          <a:p>
            <a:r>
              <a:rPr lang="en-US" sz="700" b="1" dirty="0"/>
              <a:t>  3: brown(h1,b0) ___</a:t>
            </a:r>
          </a:p>
          <a:p>
            <a:r>
              <a:rPr lang="en-US" sz="700" b="1" dirty="0"/>
              <a:t>Insert fox</a:t>
            </a:r>
          </a:p>
          <a:p>
            <a:r>
              <a:rPr lang="en-US" sz="700" b="1" dirty="0"/>
              <a:t>  1: The(h4,b3)</a:t>
            </a:r>
          </a:p>
          <a:p>
            <a:r>
              <a:rPr lang="en-US" sz="700" b="1" dirty="0"/>
              <a:t>  2: ___ quick(h3,b-2)</a:t>
            </a:r>
          </a:p>
          <a:p>
            <a:r>
              <a:rPr lang="en-US" sz="700" b="1" dirty="0"/>
              <a:t>  3: brown(h2,b1) ___</a:t>
            </a:r>
          </a:p>
          <a:p>
            <a:r>
              <a:rPr lang="en-US" sz="700" b="1" dirty="0"/>
              <a:t>  4: ___ fox(h1,b0)</a:t>
            </a:r>
          </a:p>
          <a:p>
            <a:r>
              <a:rPr lang="en-US" sz="700" b="1" dirty="0"/>
              <a:t>Insert jumps</a:t>
            </a:r>
          </a:p>
          <a:p>
            <a:r>
              <a:rPr lang="en-US" sz="700" b="1" dirty="0"/>
              <a:t>  1: The(h5,b4)</a:t>
            </a:r>
          </a:p>
          <a:p>
            <a:r>
              <a:rPr lang="en-US" sz="700" b="1" dirty="0"/>
              <a:t>  2: ___ quick(h4,b-3)</a:t>
            </a:r>
          </a:p>
          <a:p>
            <a:r>
              <a:rPr lang="en-US" sz="700" b="1" dirty="0"/>
              <a:t>  3: brown(h3,b2) ___</a:t>
            </a:r>
          </a:p>
          <a:p>
            <a:r>
              <a:rPr lang="en-US" sz="700" b="1" dirty="0"/>
              <a:t>  4: ___ fox(h2,b1)</a:t>
            </a:r>
          </a:p>
          <a:p>
            <a:r>
              <a:rPr lang="en-US" sz="700" b="1" dirty="0"/>
              <a:t>  5: ___ jumps(h1,b0)</a:t>
            </a:r>
          </a:p>
          <a:p>
            <a:r>
              <a:rPr lang="en-US" sz="700" b="1" dirty="0"/>
              <a:t>Insert over</a:t>
            </a:r>
          </a:p>
          <a:p>
            <a:r>
              <a:rPr lang="en-US" sz="700" b="1" dirty="0"/>
              <a:t>  1: The(h6,b5)</a:t>
            </a:r>
          </a:p>
          <a:p>
            <a:r>
              <a:rPr lang="en-US" sz="700" b="1" dirty="0"/>
              <a:t>  2: ___ quick(h5,b-4)</a:t>
            </a:r>
          </a:p>
          <a:p>
            <a:r>
              <a:rPr lang="en-US" sz="700" b="1" dirty="0"/>
              <a:t>  3: brown(h4,b3) ___</a:t>
            </a:r>
          </a:p>
          <a:p>
            <a:r>
              <a:rPr lang="en-US" sz="700" b="1" dirty="0"/>
              <a:t>  4: ___ fox(h3,b2)</a:t>
            </a:r>
          </a:p>
          <a:p>
            <a:r>
              <a:rPr lang="en-US" sz="700" b="1" dirty="0"/>
              <a:t>  5: ___ jumps(h2,b1)</a:t>
            </a:r>
          </a:p>
          <a:p>
            <a:r>
              <a:rPr lang="en-US" sz="700" b="1" dirty="0"/>
              <a:t>  6: ___ over(h1,b0)</a:t>
            </a:r>
          </a:p>
          <a:p>
            <a:r>
              <a:rPr lang="en-US" sz="700" b="1" dirty="0"/>
              <a:t>Insert the</a:t>
            </a:r>
          </a:p>
          <a:p>
            <a:r>
              <a:rPr lang="en-US" sz="700" b="1" dirty="0"/>
              <a:t>  1: The(h6,b5)</a:t>
            </a:r>
          </a:p>
          <a:p>
            <a:r>
              <a:rPr lang="en-US" sz="700" b="1" dirty="0"/>
              <a:t>  2: ___ quick(h5,b-3)</a:t>
            </a:r>
          </a:p>
          <a:p>
            <a:r>
              <a:rPr lang="en-US" sz="700" b="1" dirty="0"/>
              <a:t>  3: brown(h4,b3) the(h1,b0)</a:t>
            </a:r>
          </a:p>
          <a:p>
            <a:r>
              <a:rPr lang="en-US" sz="700" b="1" dirty="0"/>
              <a:t>  4: ___ fox(h3,b2)</a:t>
            </a:r>
          </a:p>
          <a:p>
            <a:r>
              <a:rPr lang="en-US" sz="700" b="1" dirty="0"/>
              <a:t>  5: ___ jumps(h2,b1)</a:t>
            </a:r>
          </a:p>
          <a:p>
            <a:r>
              <a:rPr lang="en-US" sz="700" b="1" dirty="0"/>
              <a:t>  6: ___ over(h1,b0)</a:t>
            </a:r>
          </a:p>
          <a:p>
            <a:r>
              <a:rPr lang="en-US" sz="700" b="1" dirty="0"/>
              <a:t>Insert lazy</a:t>
            </a:r>
          </a:p>
          <a:p>
            <a:r>
              <a:rPr lang="en-US" sz="700" b="1" dirty="0"/>
              <a:t>  1: The(h7,b6)</a:t>
            </a:r>
          </a:p>
          <a:p>
            <a:r>
              <a:rPr lang="en-US" sz="700" b="1" dirty="0"/>
              <a:t>  2: ___ quick(h6,b-4)</a:t>
            </a:r>
          </a:p>
          <a:p>
            <a:r>
              <a:rPr lang="en-US" sz="700" b="1" dirty="0"/>
              <a:t>  3: brown(h5,b4) the(h1,b0)</a:t>
            </a:r>
          </a:p>
          <a:p>
            <a:r>
              <a:rPr lang="en-US" sz="700" b="1" dirty="0"/>
              <a:t>  4: ___ fox(h4,b3)</a:t>
            </a:r>
          </a:p>
          <a:p>
            <a:r>
              <a:rPr lang="en-US" sz="700" b="1" dirty="0"/>
              <a:t>  5: ___ jumps(h3,b2)</a:t>
            </a:r>
          </a:p>
          <a:p>
            <a:r>
              <a:rPr lang="en-US" sz="700" b="1" dirty="0"/>
              <a:t>  6: ___ over(h2,b-1)</a:t>
            </a:r>
          </a:p>
          <a:p>
            <a:r>
              <a:rPr lang="en-US" sz="700" b="1" dirty="0"/>
              <a:t>  7: lazy(h1,b0) ___</a:t>
            </a:r>
          </a:p>
          <a:p>
            <a:r>
              <a:rPr lang="en-US" sz="700" b="1" dirty="0"/>
              <a:t>Insert dog.</a:t>
            </a:r>
          </a:p>
          <a:p>
            <a:r>
              <a:rPr lang="en-US" sz="700" b="1" dirty="0"/>
              <a:t>  1: The(h7,b6)</a:t>
            </a:r>
          </a:p>
          <a:p>
            <a:r>
              <a:rPr lang="en-US" sz="700" b="1" dirty="0"/>
              <a:t>  2: ___ quick(h6,b-4)</a:t>
            </a:r>
          </a:p>
          <a:p>
            <a:r>
              <a:rPr lang="en-US" sz="700" b="1" dirty="0"/>
              <a:t>  3: brown(h5,b4) the(h1,b0)</a:t>
            </a:r>
          </a:p>
          <a:p>
            <a:r>
              <a:rPr lang="en-US" sz="700" b="1" dirty="0"/>
              <a:t>  4: ___ fox(h4,b2)</a:t>
            </a:r>
          </a:p>
          <a:p>
            <a:r>
              <a:rPr lang="en-US" sz="700" b="1" dirty="0"/>
              <a:t>  5: dog.(h1,b0) jumps(h3,b2)</a:t>
            </a:r>
          </a:p>
          <a:p>
            <a:r>
              <a:rPr lang="en-US" sz="700" b="1" dirty="0"/>
              <a:t>  6: ___ over(h2,b-1)</a:t>
            </a:r>
          </a:p>
          <a:p>
            <a:r>
              <a:rPr lang="en-US" sz="700" b="1" dirty="0"/>
              <a:t>  7: lazy(h1,b0) ___</a:t>
            </a:r>
          </a:p>
          <a:p>
            <a:r>
              <a:rPr lang="en-US" sz="700" b="1" dirty="0"/>
              <a:t>AVL</a:t>
            </a:r>
          </a:p>
          <a:p>
            <a:r>
              <a:rPr lang="en-US" sz="700" b="1" dirty="0"/>
              <a:t>  1: The(h7,b6)</a:t>
            </a:r>
          </a:p>
          <a:p>
            <a:r>
              <a:rPr lang="en-US" sz="700" b="1" dirty="0"/>
              <a:t>  2: ___ quick(h6,b-4)</a:t>
            </a:r>
          </a:p>
          <a:p>
            <a:r>
              <a:rPr lang="en-US" sz="700" b="1" dirty="0"/>
              <a:t>  3: brown(h5,b4) the(h1,b0)</a:t>
            </a:r>
          </a:p>
          <a:p>
            <a:r>
              <a:rPr lang="en-US" sz="700" b="1" dirty="0"/>
              <a:t>  4: ___ fox(h4,b2)</a:t>
            </a:r>
          </a:p>
          <a:p>
            <a:r>
              <a:rPr lang="en-US" sz="700" b="1" dirty="0"/>
              <a:t>  5: dog.(h1,b0) jumps(h3,b2)</a:t>
            </a:r>
          </a:p>
          <a:p>
            <a:r>
              <a:rPr lang="en-US" sz="700" b="1" dirty="0"/>
              <a:t>  6: ___ over(h2,b-1)</a:t>
            </a:r>
          </a:p>
          <a:p>
            <a:r>
              <a:rPr lang="en-US" sz="700" b="1" dirty="0"/>
              <a:t>  7: lazy(h1,b0) ___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5898544-0998-4D3C-AB01-6A555AF5F4B8}"/>
              </a:ext>
            </a:extLst>
          </p:cNvPr>
          <p:cNvSpPr/>
          <p:nvPr/>
        </p:nvSpPr>
        <p:spPr>
          <a:xfrm>
            <a:off x="1828800" y="5562600"/>
            <a:ext cx="1905000" cy="1143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AA7A08F-D954-40EC-A973-331C65CA748E}"/>
              </a:ext>
            </a:extLst>
          </p:cNvPr>
          <p:cNvSpPr/>
          <p:nvPr/>
        </p:nvSpPr>
        <p:spPr>
          <a:xfrm>
            <a:off x="5334000" y="5516842"/>
            <a:ext cx="3200400" cy="8839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A9133D-6961-451F-85E5-585C5BA92ACA}"/>
              </a:ext>
            </a:extLst>
          </p:cNvPr>
          <p:cNvGrpSpPr/>
          <p:nvPr/>
        </p:nvGrpSpPr>
        <p:grpSpPr>
          <a:xfrm>
            <a:off x="4495800" y="304801"/>
            <a:ext cx="4419600" cy="6001643"/>
            <a:chOff x="3581400" y="304800"/>
            <a:chExt cx="4419600" cy="60016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E1A67BE-9FF3-411B-9783-EEB427D8F07F}"/>
                </a:ext>
              </a:extLst>
            </p:cNvPr>
            <p:cNvSpPr/>
            <p:nvPr/>
          </p:nvSpPr>
          <p:spPr>
            <a:xfrm>
              <a:off x="4648200" y="304800"/>
              <a:ext cx="3352800" cy="6001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800" b="1" dirty="0"/>
            </a:p>
            <a:p>
              <a:r>
                <a:rPr lang="en-US" sz="800" b="1" dirty="0"/>
                <a:t>Insert The</a:t>
              </a:r>
            </a:p>
            <a:p>
              <a:r>
                <a:rPr lang="en-US" sz="800" b="1" dirty="0"/>
                <a:t>  1: The(h1,b0)</a:t>
              </a:r>
            </a:p>
            <a:p>
              <a:r>
                <a:rPr lang="en-US" sz="800" b="1" dirty="0"/>
                <a:t>Insert quick</a:t>
              </a:r>
            </a:p>
            <a:p>
              <a:r>
                <a:rPr lang="en-US" sz="800" b="1" dirty="0"/>
                <a:t>  1: The(h2,b1)</a:t>
              </a:r>
            </a:p>
            <a:p>
              <a:r>
                <a:rPr lang="en-US" sz="800" b="1" dirty="0"/>
                <a:t>  2: ___ quick(h1,b0)</a:t>
              </a:r>
            </a:p>
            <a:p>
              <a:r>
                <a:rPr lang="en-US" sz="800" b="1" dirty="0"/>
                <a:t>Insert brown</a:t>
              </a:r>
            </a:p>
            <a:p>
              <a:r>
                <a:rPr lang="en-US" sz="800" b="1" dirty="0"/>
                <a:t>Right-Left heavy</a:t>
              </a:r>
            </a:p>
            <a:p>
              <a:r>
                <a:rPr lang="en-US" sz="800" b="1" dirty="0"/>
                <a:t>  Rotate Right "quick"</a:t>
              </a:r>
            </a:p>
            <a:p>
              <a:r>
                <a:rPr lang="en-US" sz="800" b="1" dirty="0"/>
                <a:t>  Rotate Left "The"</a:t>
              </a:r>
            </a:p>
            <a:p>
              <a:r>
                <a:rPr lang="en-US" sz="800" b="1" dirty="0"/>
                <a:t>  1: brown(h2,b0)</a:t>
              </a:r>
            </a:p>
            <a:p>
              <a:r>
                <a:rPr lang="en-US" sz="800" b="1" dirty="0"/>
                <a:t>  2: The(h1,b0) quick(h1,b0)</a:t>
              </a:r>
            </a:p>
            <a:p>
              <a:r>
                <a:rPr lang="en-US" sz="800" b="1" dirty="0"/>
                <a:t>Insert fox</a:t>
              </a:r>
            </a:p>
            <a:p>
              <a:r>
                <a:rPr lang="en-US" sz="800" b="1" dirty="0"/>
                <a:t>  1: brown(h3,b1)</a:t>
              </a:r>
            </a:p>
            <a:p>
              <a:r>
                <a:rPr lang="en-US" sz="800" b="1" dirty="0"/>
                <a:t>  2: The(h1,b0) quick(h2,b-1)</a:t>
              </a:r>
            </a:p>
            <a:p>
              <a:r>
                <a:rPr lang="en-US" sz="800" b="1" dirty="0"/>
                <a:t>  3: fox(h1,b0) ___</a:t>
              </a:r>
            </a:p>
            <a:p>
              <a:r>
                <a:rPr lang="en-US" sz="800" b="1" dirty="0"/>
                <a:t>Insert jumps</a:t>
              </a:r>
            </a:p>
            <a:p>
              <a:r>
                <a:rPr lang="en-US" sz="800" b="1" dirty="0"/>
                <a:t>Left-Right heavy</a:t>
              </a:r>
            </a:p>
            <a:p>
              <a:r>
                <a:rPr lang="en-US" sz="800" b="1" dirty="0"/>
                <a:t>  Rotate Left "fox"</a:t>
              </a:r>
            </a:p>
            <a:p>
              <a:r>
                <a:rPr lang="en-US" sz="800" b="1" dirty="0"/>
                <a:t>  Rotate Right "quick"</a:t>
              </a:r>
            </a:p>
            <a:p>
              <a:r>
                <a:rPr lang="en-US" sz="800" b="1" dirty="0"/>
                <a:t>  1: brown(h3,b1)</a:t>
              </a:r>
            </a:p>
            <a:p>
              <a:r>
                <a:rPr lang="en-US" sz="800" b="1" dirty="0"/>
                <a:t>  2: The(h1,b0) jumps(h2,b0)</a:t>
              </a:r>
            </a:p>
            <a:p>
              <a:r>
                <a:rPr lang="en-US" sz="800" b="1" dirty="0"/>
                <a:t>  3: fox(h1,b0) quick(h1,b0)</a:t>
              </a:r>
            </a:p>
            <a:p>
              <a:r>
                <a:rPr lang="en-US" sz="800" b="1" dirty="0"/>
                <a:t>Insert over</a:t>
              </a:r>
            </a:p>
            <a:p>
              <a:r>
                <a:rPr lang="en-US" sz="800" b="1" dirty="0"/>
                <a:t>Right-Left heavy</a:t>
              </a:r>
            </a:p>
            <a:p>
              <a:r>
                <a:rPr lang="en-US" sz="800" b="1" dirty="0"/>
                <a:t>  Rotate Left "brown"</a:t>
              </a:r>
            </a:p>
            <a:p>
              <a:r>
                <a:rPr lang="en-US" sz="800" b="1" dirty="0"/>
                <a:t>  1: jumps(h3,b0)</a:t>
              </a:r>
            </a:p>
            <a:p>
              <a:r>
                <a:rPr lang="en-US" sz="800" b="1" dirty="0"/>
                <a:t>  2: brown(h2,b0) quick(h2,b-1)</a:t>
              </a:r>
            </a:p>
            <a:p>
              <a:r>
                <a:rPr lang="en-US" sz="800" b="1" dirty="0"/>
                <a:t>  3: The(h1,b0) fox(h1,b0) over(h1,b0) ___</a:t>
              </a:r>
            </a:p>
            <a:p>
              <a:r>
                <a:rPr lang="en-US" sz="800" b="1" dirty="0"/>
                <a:t>Insert the</a:t>
              </a:r>
            </a:p>
            <a:p>
              <a:r>
                <a:rPr lang="en-US" sz="800" b="1" dirty="0"/>
                <a:t>  1: jumps(h3,b0)</a:t>
              </a:r>
            </a:p>
            <a:p>
              <a:r>
                <a:rPr lang="en-US" sz="800" b="1" dirty="0"/>
                <a:t>  2: brown(h2,b0) quick(h2,b0)</a:t>
              </a:r>
            </a:p>
            <a:p>
              <a:r>
                <a:rPr lang="en-US" sz="800" b="1" dirty="0"/>
                <a:t>  3: The(h1,b0) fox(h1,b0) over(h1,b0) the(h1,b0)</a:t>
              </a:r>
            </a:p>
            <a:p>
              <a:r>
                <a:rPr lang="en-US" sz="800" b="1" dirty="0"/>
                <a:t>Insert lazy</a:t>
              </a:r>
            </a:p>
            <a:p>
              <a:r>
                <a:rPr lang="en-US" sz="800" b="1" dirty="0"/>
                <a:t>  1: jumps(h4,b1)</a:t>
              </a:r>
            </a:p>
            <a:p>
              <a:r>
                <a:rPr lang="en-US" sz="800" b="1" dirty="0"/>
                <a:t>  2: brown(h2,b0) quick(h3,b-1)</a:t>
              </a:r>
            </a:p>
            <a:p>
              <a:r>
                <a:rPr lang="en-US" sz="800" b="1" dirty="0"/>
                <a:t>  3: The(h1,b0) fox(h1,b0) over(h2,b-1) the(h1,b0)</a:t>
              </a:r>
            </a:p>
            <a:p>
              <a:r>
                <a:rPr lang="en-US" sz="800" b="1" dirty="0"/>
                <a:t>  4: lazy(h1,b0) ___</a:t>
              </a:r>
            </a:p>
            <a:p>
              <a:r>
                <a:rPr lang="en-US" sz="800" b="1" dirty="0"/>
                <a:t>Insert dog.</a:t>
              </a:r>
            </a:p>
            <a:p>
              <a:r>
                <a:rPr lang="en-US" sz="800" b="1" dirty="0"/>
                <a:t>  1: jumps(h4,b0)</a:t>
              </a:r>
            </a:p>
            <a:p>
              <a:r>
                <a:rPr lang="en-US" sz="800" b="1" dirty="0"/>
                <a:t>  2: brown(h3,b1) quick(h3,b-1)</a:t>
              </a:r>
            </a:p>
            <a:p>
              <a:r>
                <a:rPr lang="en-US" sz="800" b="1" dirty="0"/>
                <a:t>  3: The(h1,b0) fox(h2,b-1) over(h2,b-1) the(h1,b0)</a:t>
              </a:r>
            </a:p>
            <a:p>
              <a:r>
                <a:rPr lang="en-US" sz="800" b="1" dirty="0"/>
                <a:t>  4: dog.(h1,b0) ___ lazy(h1,b0) ___</a:t>
              </a:r>
            </a:p>
            <a:p>
              <a:r>
                <a:rPr lang="en-US" sz="800" b="1" dirty="0"/>
                <a:t>AVL</a:t>
              </a:r>
            </a:p>
            <a:p>
              <a:r>
                <a:rPr lang="en-US" sz="800" b="1" dirty="0"/>
                <a:t>  1: jumps(h4,b0)</a:t>
              </a:r>
            </a:p>
            <a:p>
              <a:r>
                <a:rPr lang="en-US" sz="800" b="1" dirty="0"/>
                <a:t>  2: brown(h3,b1) quick(h3,b-1)</a:t>
              </a:r>
            </a:p>
            <a:p>
              <a:r>
                <a:rPr lang="en-US" sz="800" b="1" dirty="0"/>
                <a:t>  3: The(h1,b0) fox(h2,b-1) over(h2,b-1) the(h1,b0)</a:t>
              </a:r>
            </a:p>
            <a:p>
              <a:r>
                <a:rPr lang="en-US" sz="800" b="1" dirty="0"/>
                <a:t>  4: dog.(h1,b0) ___ lazy(h1,b0) ___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2CB2C944-FE8E-4602-BFEC-F0F1DD8DF5CA}"/>
                </a:ext>
              </a:extLst>
            </p:cNvPr>
            <p:cNvSpPr/>
            <p:nvPr/>
          </p:nvSpPr>
          <p:spPr>
            <a:xfrm>
              <a:off x="3581400" y="2819400"/>
              <a:ext cx="762000" cy="5334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000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619AB80F-C8DD-4393-B813-4CA025A71A7A}"/>
              </a:ext>
            </a:extLst>
          </p:cNvPr>
          <p:cNvGrpSpPr/>
          <p:nvPr/>
        </p:nvGrpSpPr>
        <p:grpSpPr>
          <a:xfrm>
            <a:off x="3452446" y="4303802"/>
            <a:ext cx="2567354" cy="2457061"/>
            <a:chOff x="2538046" y="4303801"/>
            <a:chExt cx="2567354" cy="24570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77AFF70-67AF-4610-97CB-C24901639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0564" y="4303801"/>
              <a:ext cx="1964836" cy="2457061"/>
            </a:xfrm>
            <a:prstGeom prst="rect">
              <a:avLst/>
            </a:prstGeom>
          </p:spPr>
        </p:pic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E19F7825-BE65-4F30-BF71-E7BC063AD8E6}"/>
                </a:ext>
              </a:extLst>
            </p:cNvPr>
            <p:cNvSpPr/>
            <p:nvPr/>
          </p:nvSpPr>
          <p:spPr>
            <a:xfrm>
              <a:off x="2538046" y="5715000"/>
              <a:ext cx="519416" cy="19166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D8D3F9-21A0-4FB3-AAA9-0EBE31E77232}"/>
              </a:ext>
            </a:extLst>
          </p:cNvPr>
          <p:cNvGrpSpPr/>
          <p:nvPr/>
        </p:nvGrpSpPr>
        <p:grpSpPr>
          <a:xfrm>
            <a:off x="3468692" y="2209802"/>
            <a:ext cx="2259157" cy="2103045"/>
            <a:chOff x="2554291" y="2209801"/>
            <a:chExt cx="2259157" cy="210304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8C3D7C-03B2-4DD3-AF48-A67702076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53508" y="2209801"/>
              <a:ext cx="1659940" cy="2103045"/>
            </a:xfrm>
            <a:prstGeom prst="rect">
              <a:avLst/>
            </a:prstGeom>
          </p:spPr>
        </p:pic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81C29A0C-3EEE-4ADD-9FE1-23E05687134B}"/>
                </a:ext>
              </a:extLst>
            </p:cNvPr>
            <p:cNvSpPr/>
            <p:nvPr/>
          </p:nvSpPr>
          <p:spPr>
            <a:xfrm>
              <a:off x="2554291" y="3332833"/>
              <a:ext cx="519416" cy="19166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95400" y="76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Insert the following into an AVL tree: 14, 17, 11, 7, 53, 4, 13, 12, 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F6A0FB-CE51-4050-A705-1C6EA48C8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8129" y="2209801"/>
            <a:ext cx="1615588" cy="2027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A8D0B6-B7C0-4854-B9CA-292381E5EB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441" y="500452"/>
            <a:ext cx="2024419" cy="1709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791715-3AD6-4C23-B158-43B5ACFBAF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4303802"/>
            <a:ext cx="2077006" cy="246697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2060C96-FB78-480E-8E8F-29B9D3F042F5}"/>
              </a:ext>
            </a:extLst>
          </p:cNvPr>
          <p:cNvSpPr txBox="1">
            <a:spLocks/>
          </p:cNvSpPr>
          <p:nvPr/>
        </p:nvSpPr>
        <p:spPr bwMode="auto">
          <a:xfrm>
            <a:off x="6248400" y="439047"/>
            <a:ext cx="3657600" cy="1447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57163">
              <a:spcBef>
                <a:spcPts val="0"/>
              </a:spcBef>
            </a:pPr>
            <a:r>
              <a:rPr lang="en-US" sz="1000" dirty="0"/>
              <a:t>Left-Left (parent balance is -2, left child balance is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Left-Right (parent balance -2, left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Right-Right (parent balance +2, right child balance +1)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  <a:p>
            <a:pPr marL="171450" indent="-157163">
              <a:spcBef>
                <a:spcPts val="0"/>
              </a:spcBef>
            </a:pPr>
            <a:r>
              <a:rPr lang="en-US" sz="1000" dirty="0"/>
              <a:t>Right-Left (parent balance +2, right child balance -1)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right around child</a:t>
            </a:r>
          </a:p>
          <a:p>
            <a:pPr marL="288925" lvl="2" indent="-111125">
              <a:spcBef>
                <a:spcPts val="0"/>
              </a:spcBef>
              <a:buClr>
                <a:srgbClr val="FF0000"/>
              </a:buClr>
            </a:pPr>
            <a:r>
              <a:rPr lang="en-US" sz="800" i="1" dirty="0"/>
              <a:t>Rotate left around parent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410631F9-F812-49CE-B32B-CA0AB7013639}"/>
              </a:ext>
            </a:extLst>
          </p:cNvPr>
          <p:cNvSpPr/>
          <p:nvPr/>
        </p:nvSpPr>
        <p:spPr>
          <a:xfrm flipH="1">
            <a:off x="4423808" y="4648200"/>
            <a:ext cx="381000" cy="381000"/>
          </a:xfrm>
          <a:prstGeom prst="arc">
            <a:avLst>
              <a:gd name="adj1" fmla="val 15887073"/>
              <a:gd name="adj2" fmla="val 566008"/>
            </a:avLst>
          </a:prstGeom>
          <a:ln w="38100">
            <a:solidFill>
              <a:srgbClr val="FF0000"/>
            </a:solidFill>
            <a:headEnd type="none" w="lg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6C942575-AE45-4276-94B0-EA8BC58D2197}"/>
              </a:ext>
            </a:extLst>
          </p:cNvPr>
          <p:cNvSpPr/>
          <p:nvPr/>
        </p:nvSpPr>
        <p:spPr>
          <a:xfrm flipH="1">
            <a:off x="2215422" y="5181600"/>
            <a:ext cx="381000" cy="381000"/>
          </a:xfrm>
          <a:prstGeom prst="arc">
            <a:avLst>
              <a:gd name="adj1" fmla="val 15887073"/>
              <a:gd name="adj2" fmla="val 566008"/>
            </a:avLst>
          </a:prstGeom>
          <a:ln w="38100">
            <a:solidFill>
              <a:srgbClr val="FF0000"/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6E93A33F-E37D-4E55-97A9-CAC715558BF1}"/>
              </a:ext>
            </a:extLst>
          </p:cNvPr>
          <p:cNvSpPr/>
          <p:nvPr/>
        </p:nvSpPr>
        <p:spPr>
          <a:xfrm flipH="1">
            <a:off x="2435120" y="3270522"/>
            <a:ext cx="381000" cy="381000"/>
          </a:xfrm>
          <a:prstGeom prst="arc">
            <a:avLst>
              <a:gd name="adj1" fmla="val 15887073"/>
              <a:gd name="adj2" fmla="val 566008"/>
            </a:avLst>
          </a:prstGeom>
          <a:ln w="38100">
            <a:solidFill>
              <a:srgbClr val="FF0000"/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94F74587-8B05-4583-BD35-D35E31E08AB2}"/>
              </a:ext>
            </a:extLst>
          </p:cNvPr>
          <p:cNvSpPr/>
          <p:nvPr/>
        </p:nvSpPr>
        <p:spPr>
          <a:xfrm flipH="1">
            <a:off x="4800600" y="2921323"/>
            <a:ext cx="381000" cy="381000"/>
          </a:xfrm>
          <a:prstGeom prst="arc">
            <a:avLst>
              <a:gd name="adj1" fmla="val 11118695"/>
              <a:gd name="adj2" fmla="val 17600878"/>
            </a:avLst>
          </a:prstGeom>
          <a:ln w="38100">
            <a:solidFill>
              <a:srgbClr val="FF0000"/>
            </a:solidFill>
            <a:headEnd type="none" w="lg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6E93A33F-E37D-4E55-97A9-CAC715558BF1}"/>
              </a:ext>
            </a:extLst>
          </p:cNvPr>
          <p:cNvSpPr/>
          <p:nvPr/>
        </p:nvSpPr>
        <p:spPr>
          <a:xfrm flipH="1">
            <a:off x="2059706" y="801267"/>
            <a:ext cx="381000" cy="381000"/>
          </a:xfrm>
          <a:prstGeom prst="arc">
            <a:avLst>
              <a:gd name="adj1" fmla="val 15887073"/>
              <a:gd name="adj2" fmla="val 566008"/>
            </a:avLst>
          </a:prstGeom>
          <a:ln w="38100">
            <a:solidFill>
              <a:srgbClr val="FF0000"/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2FD191-8125-4CA2-8AA9-23A828B959DC}"/>
              </a:ext>
            </a:extLst>
          </p:cNvPr>
          <p:cNvGrpSpPr/>
          <p:nvPr/>
        </p:nvGrpSpPr>
        <p:grpSpPr>
          <a:xfrm>
            <a:off x="3671584" y="500451"/>
            <a:ext cx="2043416" cy="1421474"/>
            <a:chOff x="2757184" y="500451"/>
            <a:chExt cx="2043416" cy="142147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DD1AB8-6570-4EC0-BF28-542E5C13D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04497" y="500451"/>
              <a:ext cx="1596103" cy="1421474"/>
            </a:xfrm>
            <a:prstGeom prst="rect">
              <a:avLst/>
            </a:prstGeom>
          </p:spPr>
        </p:pic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22ECE7C0-130D-45B8-B840-B26D395EB621}"/>
                </a:ext>
              </a:extLst>
            </p:cNvPr>
            <p:cNvSpPr/>
            <p:nvPr/>
          </p:nvSpPr>
          <p:spPr>
            <a:xfrm>
              <a:off x="2757184" y="990600"/>
              <a:ext cx="519416" cy="19166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974158-2576-4D70-8768-727395E5B1ED}"/>
              </a:ext>
            </a:extLst>
          </p:cNvPr>
          <p:cNvGrpSpPr/>
          <p:nvPr/>
        </p:nvGrpSpPr>
        <p:grpSpPr>
          <a:xfrm>
            <a:off x="6019800" y="2209801"/>
            <a:ext cx="2286000" cy="1447800"/>
            <a:chOff x="5105400" y="2209801"/>
            <a:chExt cx="2286000" cy="1447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DF0B4F-74F7-4D3C-BC0F-58B8E73C1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42320" y="2209801"/>
              <a:ext cx="1649080" cy="1447800"/>
            </a:xfrm>
            <a:prstGeom prst="rect">
              <a:avLst/>
            </a:prstGeom>
          </p:spPr>
        </p:pic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AB14725E-65C4-4979-A1E0-B217A8B14772}"/>
                </a:ext>
              </a:extLst>
            </p:cNvPr>
            <p:cNvSpPr/>
            <p:nvPr/>
          </p:nvSpPr>
          <p:spPr>
            <a:xfrm>
              <a:off x="5105400" y="3325256"/>
              <a:ext cx="519416" cy="19166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25C513-9576-4939-9A37-1CC686CF3D4B}"/>
              </a:ext>
            </a:extLst>
          </p:cNvPr>
          <p:cNvGrpSpPr/>
          <p:nvPr/>
        </p:nvGrpSpPr>
        <p:grpSpPr>
          <a:xfrm>
            <a:off x="6172201" y="4535695"/>
            <a:ext cx="2917227" cy="1672811"/>
            <a:chOff x="5257800" y="4535694"/>
            <a:chExt cx="2917227" cy="167281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8B60AFB-8F3D-49F1-B43D-DA1AFEF0D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98021" y="4535694"/>
              <a:ext cx="2077006" cy="1672811"/>
            </a:xfrm>
            <a:prstGeom prst="rect">
              <a:avLst/>
            </a:prstGeom>
          </p:spPr>
        </p:pic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C60BAB8B-217B-4592-A76D-31DD78F83D59}"/>
                </a:ext>
              </a:extLst>
            </p:cNvPr>
            <p:cNvSpPr/>
            <p:nvPr/>
          </p:nvSpPr>
          <p:spPr>
            <a:xfrm>
              <a:off x="5257800" y="5732585"/>
              <a:ext cx="519416" cy="19166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655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2"/>
          <p:cNvSpPr>
            <a:spLocks noGrp="1"/>
          </p:cNvSpPr>
          <p:nvPr>
            <p:ph sz="quarter" idx="1"/>
          </p:nvPr>
        </p:nvSpPr>
        <p:spPr>
          <a:xfrm>
            <a:off x="566057" y="1295400"/>
            <a:ext cx="9978067" cy="4724400"/>
          </a:xfrm>
        </p:spPr>
        <p:txBody>
          <a:bodyPr/>
          <a:lstStyle/>
          <a:p>
            <a:pPr eaLnBrk="1" hangingPunct="1"/>
            <a:r>
              <a:rPr lang="en-US" dirty="0"/>
              <a:t>The easiest way to keep a tree balanced is never to let it get out of balance.</a:t>
            </a:r>
          </a:p>
          <a:p>
            <a:pPr lvl="1"/>
            <a:r>
              <a:rPr lang="en-US" dirty="0"/>
              <a:t>Update the height of a node as you return along the insertion path to the root node.</a:t>
            </a:r>
          </a:p>
          <a:p>
            <a:pPr lvl="1"/>
            <a:r>
              <a:rPr lang="en-US" dirty="0"/>
              <a:t>If any node's balance factor is less that -1 or greater than 1, rebalance immediately.</a:t>
            </a:r>
          </a:p>
          <a:p>
            <a:pPr lvl="1"/>
            <a:r>
              <a:rPr lang="en-US" dirty="0"/>
              <a:t>With insertions, only one rebalance (single or double rotation) may possibly be needed to rebalance the tree.</a:t>
            </a:r>
          </a:p>
          <a:p>
            <a:r>
              <a:rPr lang="en-US" dirty="0"/>
              <a:t>The binary search tree removal function can be adapted for removal from an AVL tree.</a:t>
            </a:r>
          </a:p>
          <a:p>
            <a:pPr lvl="1"/>
            <a:r>
              <a:rPr lang="en-US" dirty="0"/>
              <a:t>Update the height of a node as you return along the delete left path to the root node.</a:t>
            </a:r>
          </a:p>
          <a:p>
            <a:pPr lvl="1"/>
            <a:r>
              <a:rPr lang="en-US" dirty="0"/>
              <a:t>If a node's balance factor is outside the threshold, rebalance to restore balance.</a:t>
            </a:r>
          </a:p>
          <a:p>
            <a:pPr lvl="1"/>
            <a:r>
              <a:rPr lang="en-US" dirty="0"/>
              <a:t>Each recursive return can result in a further need to rebalance (deletion only).</a:t>
            </a:r>
          </a:p>
          <a:p>
            <a:endParaRPr lang="en-US" dirty="0"/>
          </a:p>
          <a:p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Self-Balancing Trees (39)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and Deletion of a Node</a:t>
            </a:r>
          </a:p>
        </p:txBody>
      </p:sp>
      <p:sp>
        <p:nvSpPr>
          <p:cNvPr id="18" name="Slide Number Placeholder 22">
            <a:extLst>
              <a:ext uri="{FF2B5EF4-FFF2-40B4-BE49-F238E27FC236}">
                <a16:creationId xmlns:a16="http://schemas.microsoft.com/office/drawing/2014/main" id="{B1DE2E83-83B5-4D97-933F-9F5133F14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33203"/>
            <a:ext cx="658368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3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uiExpand="1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the AVL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5171" y="1295401"/>
            <a:ext cx="9860237" cy="2267743"/>
          </a:xfrm>
        </p:spPr>
        <p:txBody>
          <a:bodyPr/>
          <a:lstStyle/>
          <a:p>
            <a:r>
              <a:rPr lang="en-US" dirty="0"/>
              <a:t>A fully balanced tree guarantees that all left and right subtrees (recursively) have the same height.</a:t>
            </a:r>
          </a:p>
          <a:p>
            <a:r>
              <a:rPr lang="en-US" dirty="0"/>
              <a:t>AVL trees use a weaker balance definition:</a:t>
            </a:r>
          </a:p>
          <a:p>
            <a:pPr lvl="1"/>
            <a:r>
              <a:rPr lang="en-US" dirty="0"/>
              <a:t>For any node in an AVL tree, the height of the left and right nodes differs by a most 1.</a:t>
            </a:r>
          </a:p>
          <a:p>
            <a:pPr lvl="1"/>
            <a:r>
              <a:rPr lang="en-US" dirty="0"/>
              <a:t>The tree may contain some holes.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Self-Balancing Trees (39)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26816EE-478E-4D7C-BE43-908962462BB7}"/>
              </a:ext>
            </a:extLst>
          </p:cNvPr>
          <p:cNvSpPr txBox="1">
            <a:spLocks/>
          </p:cNvSpPr>
          <p:nvPr/>
        </p:nvSpPr>
        <p:spPr bwMode="auto">
          <a:xfrm>
            <a:off x="557392" y="3556001"/>
            <a:ext cx="1006520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Since each subtree is kept close to balanced, the AVL has expected O(log n).</a:t>
            </a:r>
          </a:p>
          <a:p>
            <a:pPr lvl="1"/>
            <a:r>
              <a:rPr lang="en-US" dirty="0"/>
              <a:t>In the worst case (which is rare) an AVL tree can be 1.44 times the height of a full binary tree that contains the same number of items.</a:t>
            </a:r>
          </a:p>
          <a:p>
            <a:pPr lvl="1"/>
            <a:r>
              <a:rPr lang="en-US" dirty="0"/>
              <a:t>Ignoring constants, this still yields O(log n) performance.</a:t>
            </a:r>
          </a:p>
          <a:p>
            <a:r>
              <a:rPr lang="en-US" dirty="0"/>
              <a:t>Empirical tests show that on average log</a:t>
            </a:r>
            <a:r>
              <a:rPr lang="en-US" baseline="-25000" dirty="0"/>
              <a:t>2.</a:t>
            </a:r>
            <a:r>
              <a:rPr lang="en-US" dirty="0"/>
              <a:t>n + 0.25 comparisons are required to insert the nth item into an AVL tree – close to insertion into a corresponding complete binary search tree.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602C30-16F3-4C7E-8E39-DB7ED1EB9D4D}"/>
              </a:ext>
            </a:extLst>
          </p:cNvPr>
          <p:cNvGrpSpPr/>
          <p:nvPr/>
        </p:nvGrpSpPr>
        <p:grpSpPr>
          <a:xfrm>
            <a:off x="3733800" y="3664743"/>
            <a:ext cx="3048000" cy="2714520"/>
            <a:chOff x="2819400" y="3664743"/>
            <a:chExt cx="3048000" cy="27145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C1F3826-32B3-4F08-A8F3-C40F10BD1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400" y="3664743"/>
              <a:ext cx="3048000" cy="2714520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228A256-FF1B-44BF-BA71-B1462363F9B5}"/>
                </a:ext>
              </a:extLst>
            </p:cNvPr>
            <p:cNvCxnSpPr/>
            <p:nvPr/>
          </p:nvCxnSpPr>
          <p:spPr>
            <a:xfrm flipH="1">
              <a:off x="4800600" y="4800600"/>
              <a:ext cx="76200" cy="114300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A8FD3E-D0B5-4D84-BA9A-0017457A12B6}"/>
                </a:ext>
              </a:extLst>
            </p:cNvPr>
            <p:cNvSpPr txBox="1"/>
            <p:nvPr/>
          </p:nvSpPr>
          <p:spPr>
            <a:xfrm>
              <a:off x="4838700" y="51932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978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AVL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Argument for AVL trees:</a:t>
            </a:r>
          </a:p>
          <a:p>
            <a:pPr marL="823913" lvl="1" indent="-457200">
              <a:buSzPct val="100000"/>
              <a:buFont typeface="+mj-lt"/>
              <a:buAutoNum type="arabicPeriod"/>
            </a:pPr>
            <a:r>
              <a:rPr lang="en-US" dirty="0"/>
              <a:t>Search is O(log n) since AVL trees are always balanced.</a:t>
            </a:r>
          </a:p>
          <a:p>
            <a:pPr marL="823913" lvl="1" indent="-457200">
              <a:buSzPct val="100000"/>
              <a:buFont typeface="+mj-lt"/>
              <a:buAutoNum type="arabicPeriod"/>
            </a:pPr>
            <a:r>
              <a:rPr lang="en-US" dirty="0"/>
              <a:t>Insertion and deletions are also O(log n).</a:t>
            </a:r>
          </a:p>
          <a:p>
            <a:pPr marL="823913" lvl="1" indent="-457200">
              <a:buSzPct val="100000"/>
              <a:buFont typeface="+mj-lt"/>
              <a:buAutoNum type="arabicPeriod"/>
            </a:pPr>
            <a:r>
              <a:rPr lang="en-US" dirty="0"/>
              <a:t>The height balancing adds no more than a constant factor to the speed of insertion.</a:t>
            </a:r>
          </a:p>
          <a:p>
            <a:pPr>
              <a:spcBef>
                <a:spcPts val="1800"/>
              </a:spcBef>
            </a:pPr>
            <a:r>
              <a:rPr lang="en-US" dirty="0"/>
              <a:t>Arguments against using AVL trees:</a:t>
            </a:r>
          </a:p>
          <a:p>
            <a:pPr marL="823913" lvl="1" indent="-457200">
              <a:buSzPct val="100000"/>
              <a:buFont typeface="+mj-lt"/>
              <a:buAutoNum type="arabicPeriod"/>
            </a:pPr>
            <a:r>
              <a:rPr lang="en-US" dirty="0"/>
              <a:t>Difficult to program &amp; debug; more space for balancing information (balance factor, increase, decrease, height.)</a:t>
            </a:r>
          </a:p>
          <a:p>
            <a:pPr marL="823913" lvl="1" indent="-457200">
              <a:buSzPct val="100000"/>
              <a:buFont typeface="+mj-lt"/>
              <a:buAutoNum type="arabicPeriod"/>
            </a:pPr>
            <a:r>
              <a:rPr lang="en-US" dirty="0"/>
              <a:t>Rebalancing costs time.</a:t>
            </a:r>
          </a:p>
          <a:p>
            <a:pPr marL="823913" lvl="1" indent="-457200">
              <a:buSzPct val="100000"/>
              <a:buFont typeface="+mj-lt"/>
              <a:buAutoNum type="arabicPeriod"/>
            </a:pPr>
            <a:r>
              <a:rPr lang="en-US" dirty="0"/>
              <a:t>Not well suited for searches in large database systems on disk - other tree structures (e.g. B-trees) are better.</a:t>
            </a:r>
          </a:p>
          <a:p>
            <a:pPr marL="823913" lvl="1" indent="-457200">
              <a:buSzPct val="100000"/>
              <a:buFont typeface="+mj-lt"/>
              <a:buAutoNum type="arabicPeriod"/>
            </a:pPr>
            <a:r>
              <a:rPr lang="en-US" dirty="0"/>
              <a:t>May be OK to have O(n) for a single operation if total run time for many consecutive operations is fast, but multiple operations would benefit from optimized access (e.g. Splay trees).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Self-Balancing Trees (39)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2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77815" y="609600"/>
            <a:ext cx="518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Lab 11 - AVL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9A0DF-3F67-47BC-B27C-87D25A897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520" y="1790700"/>
            <a:ext cx="7077760" cy="32766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648850C6-FB8A-42B9-9434-40527DC04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6600" y="6050037"/>
            <a:ext cx="6705600" cy="685800"/>
          </a:xfrm>
        </p:spPr>
        <p:txBody>
          <a:bodyPr/>
          <a:lstStyle/>
          <a:p>
            <a:r>
              <a:rPr lang="en-US" dirty="0"/>
              <a:t>Lab 11: AVL Trees</a:t>
            </a:r>
          </a:p>
        </p:txBody>
      </p:sp>
    </p:spTree>
    <p:extLst>
      <p:ext uri="{BB962C8B-B14F-4D97-AF65-F5344CB8AC3E}">
        <p14:creationId xmlns:p14="http://schemas.microsoft.com/office/powerpoint/2010/main" val="2176120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7401" y="1310639"/>
            <a:ext cx="10165102" cy="5222741"/>
          </a:xfrm>
        </p:spPr>
        <p:txBody>
          <a:bodyPr/>
          <a:lstStyle/>
          <a:p>
            <a:r>
              <a:rPr lang="en-US" dirty="0"/>
              <a:t>In 1962 G.M. </a:t>
            </a:r>
            <a:r>
              <a:rPr lang="en-US" dirty="0" err="1"/>
              <a:t>Adel'son-Vel'skiî</a:t>
            </a:r>
            <a:r>
              <a:rPr lang="en-US" dirty="0"/>
              <a:t> and E.M. Landis developed a self-balancing tree, known by their initials: AVL.</a:t>
            </a:r>
          </a:p>
          <a:p>
            <a:pPr lvl="1"/>
            <a:r>
              <a:rPr lang="en-US" dirty="0"/>
              <a:t>The AVL tree algorithm keeps track of the difference in height of each subtree.</a:t>
            </a:r>
          </a:p>
          <a:p>
            <a:pPr lvl="1"/>
            <a:r>
              <a:rPr lang="en-US" dirty="0"/>
              <a:t>An AVL tree is balanced when the heights of all right and left subtrees are equal (or nearly equal.)</a:t>
            </a:r>
          </a:p>
          <a:p>
            <a:r>
              <a:rPr lang="en-US" dirty="0"/>
              <a:t>As items are added to (or removed from) a tree, the balance of each subtree from the insertion (or removal) point up to the root is updated.</a:t>
            </a:r>
          </a:p>
          <a:p>
            <a:pPr marL="366713" lvl="1" indent="0">
              <a:spcBef>
                <a:spcPts val="1200"/>
              </a:spcBef>
              <a:buNone/>
            </a:pPr>
            <a:r>
              <a:rPr lang="en-US" sz="1800" b="1" i="1" dirty="0">
                <a:solidFill>
                  <a:srgbClr val="FF0000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    </a:t>
            </a:r>
            <a:r>
              <a:rPr lang="en-US" sz="1800" b="1" i="1" dirty="0" err="1">
                <a:solidFill>
                  <a:srgbClr val="FF0000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BalanceFactor</a:t>
            </a:r>
            <a:r>
              <a:rPr lang="en-US" sz="1800" b="1" i="1" dirty="0">
                <a:solidFill>
                  <a:srgbClr val="FF0000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 = height(right subtree) – height(left subtree)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The absolute difference between the left subtree and right subtree must not be &gt; 1. If it becomes &gt; 1, the subtree is rotated to make it ≤ 1 again.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 subtree is </a:t>
            </a:r>
            <a:r>
              <a:rPr lang="en-US" b="1" dirty="0">
                <a:solidFill>
                  <a:srgbClr val="FF0000"/>
                </a:solidFill>
              </a:rPr>
              <a:t>right-heavy</a:t>
            </a:r>
            <a:r>
              <a:rPr lang="en-US" dirty="0"/>
              <a:t> if the balance factor &gt; 0.</a:t>
            </a:r>
          </a:p>
          <a:p>
            <a:pPr lvl="1"/>
            <a:r>
              <a:rPr lang="en-US" dirty="0"/>
              <a:t>A subtree is </a:t>
            </a:r>
            <a:r>
              <a:rPr lang="en-US" b="1" dirty="0">
                <a:solidFill>
                  <a:srgbClr val="FF0000"/>
                </a:solidFill>
              </a:rPr>
              <a:t>left-heavy </a:t>
            </a:r>
            <a:r>
              <a:rPr lang="en-US" dirty="0"/>
              <a:t>if the balance factor &lt; 0.</a:t>
            </a:r>
          </a:p>
          <a:p>
            <a:pPr lvl="1"/>
            <a:r>
              <a:rPr lang="en-US" dirty="0"/>
              <a:t>A subtree is perfectly </a:t>
            </a:r>
            <a:r>
              <a:rPr lang="en-US" b="1" dirty="0">
                <a:solidFill>
                  <a:srgbClr val="FF0000"/>
                </a:solidFill>
              </a:rPr>
              <a:t>balanced</a:t>
            </a:r>
            <a:r>
              <a:rPr lang="en-US" dirty="0"/>
              <a:t> if the balance factor = 0.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Self-Balancing Trees (39)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BC155-2F22-4134-BF22-751BD6546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4DDA5-B806-4B7F-97F8-A17248E892C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81349" y="1295401"/>
            <a:ext cx="10039027" cy="5392443"/>
          </a:xfrm>
        </p:spPr>
        <p:txBody>
          <a:bodyPr/>
          <a:lstStyle/>
          <a:p>
            <a:r>
              <a:rPr lang="en-US" sz="2000" dirty="0"/>
              <a:t>A node's "heaviness" is derived from its </a:t>
            </a:r>
            <a:r>
              <a:rPr lang="en-US" sz="2000" b="1" dirty="0">
                <a:solidFill>
                  <a:srgbClr val="FF0000"/>
                </a:solidFill>
              </a:rPr>
              <a:t>balance factor</a:t>
            </a:r>
            <a:r>
              <a:rPr lang="en-US" sz="2000" dirty="0"/>
              <a:t>.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sz="1800" dirty="0"/>
              <a:t>A subtree is </a:t>
            </a:r>
            <a:r>
              <a:rPr lang="en-US" sz="1800" b="1" dirty="0">
                <a:solidFill>
                  <a:srgbClr val="FF0000"/>
                </a:solidFill>
              </a:rPr>
              <a:t>right-heavy</a:t>
            </a:r>
            <a:r>
              <a:rPr lang="en-US" sz="1800" dirty="0"/>
              <a:t> if the balance factor is greater than zero.</a:t>
            </a:r>
          </a:p>
          <a:p>
            <a:pPr lvl="1"/>
            <a:r>
              <a:rPr lang="en-US" sz="1800" dirty="0"/>
              <a:t>If the balance factor is less than zero then the subtree is </a:t>
            </a:r>
            <a:r>
              <a:rPr lang="en-US" sz="1800" b="1" dirty="0">
                <a:solidFill>
                  <a:srgbClr val="FF0000"/>
                </a:solidFill>
              </a:rPr>
              <a:t>left-heavy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If the balance factor is zero then the subtree is perfectly in balance.</a:t>
            </a:r>
          </a:p>
          <a:p>
            <a:r>
              <a:rPr lang="en-US" sz="2000" dirty="0"/>
              <a:t>If a node's balance factor gets out of the range -1 to +1, the subtree is rotated according to its balance factor to bring it back into range.</a:t>
            </a:r>
          </a:p>
          <a:p>
            <a:pPr lvl="1">
              <a:spcBef>
                <a:spcPts val="600"/>
              </a:spcBef>
            </a:pPr>
            <a:r>
              <a:rPr lang="en-US" sz="1800" b="1" dirty="0">
                <a:solidFill>
                  <a:srgbClr val="FF0000"/>
                </a:solidFill>
              </a:rPr>
              <a:t>Left-Left</a:t>
            </a:r>
            <a:r>
              <a:rPr lang="en-US" sz="1800" dirty="0"/>
              <a:t> (parent balance is -2, left child balance is -1)</a:t>
            </a:r>
          </a:p>
          <a:p>
            <a:pPr lvl="2">
              <a:spcBef>
                <a:spcPts val="400"/>
              </a:spcBef>
            </a:pPr>
            <a:r>
              <a:rPr lang="en-US" dirty="0">
                <a:solidFill>
                  <a:srgbClr val="00B050"/>
                </a:solidFill>
              </a:rPr>
              <a:t>Rotate right around parent</a:t>
            </a:r>
          </a:p>
          <a:p>
            <a:pPr lvl="1">
              <a:spcBef>
                <a:spcPts val="600"/>
              </a:spcBef>
            </a:pPr>
            <a:r>
              <a:rPr lang="en-US" sz="1800" b="1" dirty="0">
                <a:solidFill>
                  <a:srgbClr val="FF0000"/>
                </a:solidFill>
              </a:rPr>
              <a:t>Left-Right</a:t>
            </a:r>
            <a:r>
              <a:rPr lang="en-US" sz="1800" dirty="0"/>
              <a:t> (parent balance -2, left child balance +1)</a:t>
            </a:r>
          </a:p>
          <a:p>
            <a:pPr lvl="2">
              <a:spcBef>
                <a:spcPts val="400"/>
              </a:spcBef>
            </a:pPr>
            <a:r>
              <a:rPr lang="en-US" dirty="0">
                <a:solidFill>
                  <a:srgbClr val="00B050"/>
                </a:solidFill>
              </a:rPr>
              <a:t>Rotate left around child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</a:rPr>
              <a:t>Rotate right around parent</a:t>
            </a:r>
          </a:p>
          <a:p>
            <a:pPr lvl="1">
              <a:spcBef>
                <a:spcPts val="600"/>
              </a:spcBef>
            </a:pPr>
            <a:r>
              <a:rPr lang="en-US" sz="1800" b="1" dirty="0">
                <a:solidFill>
                  <a:srgbClr val="FF0000"/>
                </a:solidFill>
              </a:rPr>
              <a:t>Right-Right</a:t>
            </a:r>
            <a:r>
              <a:rPr lang="en-US" sz="1800" dirty="0"/>
              <a:t> (parent balance +2, right child balance +1)</a:t>
            </a:r>
          </a:p>
          <a:p>
            <a:pPr lvl="2">
              <a:spcBef>
                <a:spcPts val="400"/>
              </a:spcBef>
            </a:pPr>
            <a:r>
              <a:rPr lang="en-US" dirty="0">
                <a:solidFill>
                  <a:srgbClr val="00B050"/>
                </a:solidFill>
              </a:rPr>
              <a:t>Rotate left around parent</a:t>
            </a:r>
          </a:p>
          <a:p>
            <a:pPr lvl="1">
              <a:spcBef>
                <a:spcPts val="600"/>
              </a:spcBef>
            </a:pPr>
            <a:r>
              <a:rPr lang="en-US" sz="1800" b="1" dirty="0">
                <a:solidFill>
                  <a:srgbClr val="FF0000"/>
                </a:solidFill>
              </a:rPr>
              <a:t>Right-Left</a:t>
            </a:r>
            <a:r>
              <a:rPr lang="en-US" sz="1800" dirty="0"/>
              <a:t> (parent balance +2, right child balance -1)</a:t>
            </a:r>
          </a:p>
          <a:p>
            <a:pPr lvl="2">
              <a:spcBef>
                <a:spcPts val="400"/>
              </a:spcBef>
            </a:pPr>
            <a:r>
              <a:rPr lang="en-US" dirty="0">
                <a:solidFill>
                  <a:srgbClr val="00B050"/>
                </a:solidFill>
              </a:rPr>
              <a:t>Rotate right around child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</a:rPr>
              <a:t>Rotate left around parent</a:t>
            </a:r>
            <a:endParaRPr lang="en-US" dirty="0"/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1D9E9-EBF7-407D-91C8-269CDA826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Self-Balancing Trees (39)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D6C02-22B3-4461-9ADF-34F2375FE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6" name="Picture 4" descr="Left Rotation">
            <a:extLst>
              <a:ext uri="{FF2B5EF4-FFF2-40B4-BE49-F238E27FC236}">
                <a16:creationId xmlns:a16="http://schemas.microsoft.com/office/drawing/2014/main" id="{4C6F45D7-8BCC-41B8-994F-8FCCC25C3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768" y="5072796"/>
            <a:ext cx="3385474" cy="12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ight Rotation">
            <a:extLst>
              <a:ext uri="{FF2B5EF4-FFF2-40B4-BE49-F238E27FC236}">
                <a16:creationId xmlns:a16="http://schemas.microsoft.com/office/drawing/2014/main" id="{77D7BA2E-4437-4E72-A039-E8FDCE6B0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947" y="3691314"/>
            <a:ext cx="3460295" cy="125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54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ght Rotation">
            <a:extLst>
              <a:ext uri="{FF2B5EF4-FFF2-40B4-BE49-F238E27FC236}">
                <a16:creationId xmlns:a16="http://schemas.microsoft.com/office/drawing/2014/main" id="{1930D5EF-A718-4C1E-A819-3D8691E65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4" y="68035"/>
            <a:ext cx="47625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ft Rotation">
            <a:extLst>
              <a:ext uri="{FF2B5EF4-FFF2-40B4-BE49-F238E27FC236}">
                <a16:creationId xmlns:a16="http://schemas.microsoft.com/office/drawing/2014/main" id="{78312897-C7CB-4450-9D72-516563C35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4" y="1894794"/>
            <a:ext cx="47625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balanced AVL Trees">
            <a:extLst>
              <a:ext uri="{FF2B5EF4-FFF2-40B4-BE49-F238E27FC236}">
                <a16:creationId xmlns:a16="http://schemas.microsoft.com/office/drawing/2014/main" id="{8C0A89B7-020B-4429-AB91-9C1154E56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927" y="258750"/>
            <a:ext cx="47625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ght Rotation">
            <a:extLst>
              <a:ext uri="{FF2B5EF4-FFF2-40B4-BE49-F238E27FC236}">
                <a16:creationId xmlns:a16="http://schemas.microsoft.com/office/drawing/2014/main" id="{2BE156B3-B9D5-4332-BDA7-AAADD2E81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9" y="3707481"/>
            <a:ext cx="762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eft Rotation">
            <a:extLst>
              <a:ext uri="{FF2B5EF4-FFF2-40B4-BE49-F238E27FC236}">
                <a16:creationId xmlns:a16="http://schemas.microsoft.com/office/drawing/2014/main" id="{11AEF73D-9271-4100-A96F-E4C942BC5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62" y="3707481"/>
            <a:ext cx="1009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eft Rotation">
            <a:extLst>
              <a:ext uri="{FF2B5EF4-FFF2-40B4-BE49-F238E27FC236}">
                <a16:creationId xmlns:a16="http://schemas.microsoft.com/office/drawing/2014/main" id="{6D7E6594-8782-4548-9F5B-91200ADB9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25" y="3707481"/>
            <a:ext cx="1057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ight Rotation">
            <a:extLst>
              <a:ext uri="{FF2B5EF4-FFF2-40B4-BE49-F238E27FC236}">
                <a16:creationId xmlns:a16="http://schemas.microsoft.com/office/drawing/2014/main" id="{4707714B-FDA6-4C6E-91E5-B7AB4F86D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913" y="3707481"/>
            <a:ext cx="1047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alanced Avl Tree">
            <a:extLst>
              <a:ext uri="{FF2B5EF4-FFF2-40B4-BE49-F238E27FC236}">
                <a16:creationId xmlns:a16="http://schemas.microsoft.com/office/drawing/2014/main" id="{BB9714AA-7388-435D-BAEC-EFCD6B548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377" y="3707481"/>
            <a:ext cx="124777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Left Subtree of Right Subtree">
            <a:extLst>
              <a:ext uri="{FF2B5EF4-FFF2-40B4-BE49-F238E27FC236}">
                <a16:creationId xmlns:a16="http://schemas.microsoft.com/office/drawing/2014/main" id="{5F33A91C-3F60-405F-ABFE-266F7133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61" y="5238750"/>
            <a:ext cx="7620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ubtree Right Rotation">
            <a:extLst>
              <a:ext uri="{FF2B5EF4-FFF2-40B4-BE49-F238E27FC236}">
                <a16:creationId xmlns:a16="http://schemas.microsoft.com/office/drawing/2014/main" id="{DE14A188-2704-4500-9834-0CA8395F1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40" y="5238750"/>
            <a:ext cx="10953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ight Unbalanced Tree">
            <a:extLst>
              <a:ext uri="{FF2B5EF4-FFF2-40B4-BE49-F238E27FC236}">
                <a16:creationId xmlns:a16="http://schemas.microsoft.com/office/drawing/2014/main" id="{4C9CA16C-8532-493A-835D-D7F979DF3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94" y="5238750"/>
            <a:ext cx="11144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Left Rotation">
            <a:extLst>
              <a:ext uri="{FF2B5EF4-FFF2-40B4-BE49-F238E27FC236}">
                <a16:creationId xmlns:a16="http://schemas.microsoft.com/office/drawing/2014/main" id="{E1269BAD-6E3E-4F04-99D2-3D4F137BB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998" y="5238750"/>
            <a:ext cx="10953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Balanced AVL Tree">
            <a:extLst>
              <a:ext uri="{FF2B5EF4-FFF2-40B4-BE49-F238E27FC236}">
                <a16:creationId xmlns:a16="http://schemas.microsoft.com/office/drawing/2014/main" id="{770B640E-DF18-44D9-8841-A46C9661B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152" y="5238750"/>
            <a:ext cx="124777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3221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135CB-C3D9-46AE-92D0-28F274253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33339-D0DE-49ED-B38B-954DB800117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2493" y="1321945"/>
            <a:ext cx="10047884" cy="5360852"/>
          </a:xfrm>
        </p:spPr>
        <p:txBody>
          <a:bodyPr/>
          <a:lstStyle/>
          <a:p>
            <a:r>
              <a:rPr lang="en-US" sz="2000" dirty="0"/>
              <a:t>There are multiple correct methods for rebalancing nodes in an AVL tree. (Each method may result in a different AVL tree.)</a:t>
            </a:r>
          </a:p>
          <a:p>
            <a:pPr lvl="1"/>
            <a:r>
              <a:rPr lang="en-US" sz="1800" dirty="0"/>
              <a:t>You should follow the algorithms presented in the course text, starting on page 634.</a:t>
            </a:r>
          </a:p>
          <a:p>
            <a:pPr lvl="1"/>
            <a:r>
              <a:rPr lang="en-US" sz="1800" dirty="0"/>
              <a:t>For example, when a Node is left-imbalanced and its left child is balanced, treating it as a Left-Right case will produce a "balanced" tree, but it would be different from the expected output. You should treat this as a Left-Left case.</a:t>
            </a:r>
          </a:p>
          <a:p>
            <a:r>
              <a:rPr lang="en-US" sz="2000" dirty="0"/>
              <a:t>When removing a node with two children, replace it with its in-order-predecessor, or "greatest left child."</a:t>
            </a:r>
          </a:p>
          <a:p>
            <a:r>
              <a:rPr lang="en-US" sz="2000" dirty="0"/>
              <a:t>You should remove nodes from the AVL tree in the same manner used in the BST lab.</a:t>
            </a:r>
          </a:p>
          <a:p>
            <a:r>
              <a:rPr lang="en-US" sz="2000" dirty="0"/>
              <a:t>Remember to disallow duplicate entries and handle the case where the element to be removed is not in the tree.</a:t>
            </a:r>
          </a:p>
          <a:p>
            <a:r>
              <a:rPr lang="en-US" sz="2000" dirty="0"/>
              <a:t>You are required to make your AVL a template class.</a:t>
            </a:r>
          </a:p>
          <a:p>
            <a:r>
              <a:rPr lang="en-US" sz="2000" dirty="0"/>
              <a:t>You may not use any Standard Library data structures.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DDC59-7CA6-4E7E-A4EA-295808899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Self-Balancing Trees (39)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EB38C-7014-4DA0-9263-FFC95D1D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3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0086A-E5CB-455A-9438-A58D3F80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Balance To The World...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64119-C9D2-4275-A735-BD35FF86C80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2463022"/>
          </a:xfrm>
        </p:spPr>
        <p:txBody>
          <a:bodyPr/>
          <a:lstStyle/>
          <a:p>
            <a:r>
              <a:rPr lang="en-US" dirty="0"/>
              <a:t>Approaches to balancing a tree</a:t>
            </a:r>
          </a:p>
          <a:p>
            <a:pPr lvl="1"/>
            <a:r>
              <a:rPr lang="en-US" dirty="0"/>
              <a:t>Don't balance - May end up with some nodes very deep.</a:t>
            </a:r>
          </a:p>
          <a:p>
            <a:pPr lvl="1"/>
            <a:r>
              <a:rPr lang="en-US" dirty="0"/>
              <a:t>Strict balance - the tree must always be balanced perfectly (complete tree) after every operation – expensive.</a:t>
            </a:r>
          </a:p>
          <a:p>
            <a:pPr lvl="1"/>
            <a:r>
              <a:rPr lang="en-US" dirty="0"/>
              <a:t>Pretty good balance - allow a little out of balance.</a:t>
            </a:r>
          </a:p>
          <a:p>
            <a:pPr lvl="1"/>
            <a:r>
              <a:rPr lang="en-US" dirty="0"/>
              <a:t>Adjust on access - self-adjusting.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F1BC3-3215-4AD1-AD33-C329E1726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Self-Balancing Trees (39)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26F5AC-DE9C-4609-8F4A-66D6B94F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7FCA95-004E-4111-82E8-B8AC6B7AFD39}"/>
              </a:ext>
            </a:extLst>
          </p:cNvPr>
          <p:cNvSpPr txBox="1">
            <a:spLocks/>
          </p:cNvSpPr>
          <p:nvPr/>
        </p:nvSpPr>
        <p:spPr bwMode="auto">
          <a:xfrm>
            <a:off x="572493" y="3496799"/>
            <a:ext cx="10047884" cy="25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Many algorithms exist for keeping binary search trees balanced</a:t>
            </a:r>
          </a:p>
          <a:p>
            <a:pPr lvl="1"/>
            <a:r>
              <a:rPr lang="en-US" dirty="0"/>
              <a:t>Adelson-</a:t>
            </a:r>
            <a:r>
              <a:rPr lang="en-US" dirty="0" err="1"/>
              <a:t>Velskii</a:t>
            </a:r>
            <a:r>
              <a:rPr lang="en-US" dirty="0"/>
              <a:t> and Landis (AVL) trees (height-balanced trees).</a:t>
            </a:r>
          </a:p>
          <a:p>
            <a:pPr lvl="1"/>
            <a:r>
              <a:rPr lang="en-US" dirty="0"/>
              <a:t>Weight-balanced trees.</a:t>
            </a:r>
          </a:p>
          <a:p>
            <a:pPr lvl="1"/>
            <a:r>
              <a:rPr lang="en-US" dirty="0"/>
              <a:t>Red-black trees.</a:t>
            </a:r>
          </a:p>
          <a:p>
            <a:pPr lvl="1"/>
            <a:r>
              <a:rPr lang="en-US" dirty="0"/>
              <a:t>Splay trees and other self-adjusting trees.</a:t>
            </a:r>
          </a:p>
          <a:p>
            <a:pPr lvl="2"/>
            <a:r>
              <a:rPr lang="en-US" dirty="0"/>
              <a:t>The main idea of splay tree is to bring the recently accessed item to root of the tree, this makes the recently searched item to be accessible in O(1).</a:t>
            </a:r>
          </a:p>
          <a:p>
            <a:pPr lvl="1"/>
            <a:r>
              <a:rPr lang="en-US" dirty="0"/>
              <a:t>B-trees and other (e.g. 2-3-4 trees) multiway search trees.</a:t>
            </a:r>
          </a:p>
        </p:txBody>
      </p:sp>
    </p:spTree>
    <p:extLst>
      <p:ext uri="{BB962C8B-B14F-4D97-AF65-F5344CB8AC3E}">
        <p14:creationId xmlns:p14="http://schemas.microsoft.com/office/powerpoint/2010/main" val="684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Commands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Self-Balancing Trees (39)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914400"/>
            <a:ext cx="658368" cy="274320"/>
          </a:xfrm>
        </p:spPr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723044"/>
              </p:ext>
            </p:extLst>
          </p:nvPr>
        </p:nvGraphicFramePr>
        <p:xfrm>
          <a:off x="658368" y="1760457"/>
          <a:ext cx="9802368" cy="274320"/>
        </p:xfrm>
        <a:graphic>
          <a:graphicData uri="http://schemas.openxmlformats.org/drawingml/2006/table">
            <a:tbl>
              <a:tblPr/>
              <a:tblGrid>
                <a:gridCol w="216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9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054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COMMAND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OUTPUT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454898"/>
              </p:ext>
            </p:extLst>
          </p:nvPr>
        </p:nvGraphicFramePr>
        <p:xfrm>
          <a:off x="658368" y="3394653"/>
          <a:ext cx="9802368" cy="640080"/>
        </p:xfrm>
        <a:graphic>
          <a:graphicData uri="http://schemas.openxmlformats.org/drawingml/2006/table">
            <a:tbl>
              <a:tblPr/>
              <a:tblGrid>
                <a:gridCol w="216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9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</a:rPr>
                        <a:t>remove </a:t>
                      </a:r>
                      <a:r>
                        <a:rPr lang="en-US" b="1" i="1" dirty="0">
                          <a:effectLst/>
                        </a:rPr>
                        <a:t>&lt;data&gt;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dirty="0">
                          <a:effectLst/>
                        </a:rPr>
                        <a:t>Remove node from </a:t>
                      </a:r>
                      <a:r>
                        <a:rPr lang="en-US" sz="1600" dirty="0">
                          <a:effectLst/>
                        </a:rPr>
                        <a:t>AVL</a:t>
                      </a:r>
                      <a:r>
                        <a:rPr lang="en-US" sz="1600" b="0" dirty="0">
                          <a:effectLst/>
                        </a:rPr>
                        <a:t>. Return false if not found.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dirty="0">
                          <a:effectLst/>
                        </a:rPr>
                        <a:t>True </a:t>
                      </a:r>
                      <a:br>
                        <a:rPr lang="en-US" sz="1600" b="0" dirty="0">
                          <a:effectLst/>
                        </a:rPr>
                      </a:br>
                      <a:r>
                        <a:rPr lang="en-US" sz="1600" b="0" dirty="0">
                          <a:effectLst/>
                        </a:rPr>
                        <a:t>False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885792"/>
              </p:ext>
            </p:extLst>
          </p:nvPr>
        </p:nvGraphicFramePr>
        <p:xfrm>
          <a:off x="658368" y="4033562"/>
          <a:ext cx="9802368" cy="457200"/>
        </p:xfrm>
        <a:graphic>
          <a:graphicData uri="http://schemas.openxmlformats.org/drawingml/2006/table">
            <a:tbl>
              <a:tblPr/>
              <a:tblGrid>
                <a:gridCol w="216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9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</a:rPr>
                        <a:t>clear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Delete all nodes from the AVL.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True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622758"/>
              </p:ext>
            </p:extLst>
          </p:nvPr>
        </p:nvGraphicFramePr>
        <p:xfrm>
          <a:off x="658368" y="4490762"/>
          <a:ext cx="9802368" cy="640080"/>
        </p:xfrm>
        <a:graphic>
          <a:graphicData uri="http://schemas.openxmlformats.org/drawingml/2006/table">
            <a:tbl>
              <a:tblPr/>
              <a:tblGrid>
                <a:gridCol w="216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9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</a:rPr>
                        <a:t>print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Print AVL (using insertion operator) in level-order.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Level-order listing of AVL.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600650"/>
              </p:ext>
            </p:extLst>
          </p:nvPr>
        </p:nvGraphicFramePr>
        <p:xfrm>
          <a:off x="658368" y="5780300"/>
          <a:ext cx="9802368" cy="640080"/>
        </p:xfrm>
        <a:graphic>
          <a:graphicData uri="http://schemas.openxmlformats.org/drawingml/2006/table">
            <a:tbl>
              <a:tblPr/>
              <a:tblGrid>
                <a:gridCol w="216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9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</a:rPr>
                        <a:t>find </a:t>
                      </a:r>
                      <a:r>
                        <a:rPr lang="en-US" b="1" i="1" dirty="0">
                          <a:effectLst/>
                        </a:rPr>
                        <a:t>&lt;data&gt;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Find and display node in AVL. Return "Found" or "Not Found".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Found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Not Found!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FE4A794-E06C-4477-B186-977EB0FEA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978946"/>
              </p:ext>
            </p:extLst>
          </p:nvPr>
        </p:nvGraphicFramePr>
        <p:xfrm>
          <a:off x="658368" y="5135531"/>
          <a:ext cx="9802368" cy="640080"/>
        </p:xfrm>
        <a:graphic>
          <a:graphicData uri="http://schemas.openxmlformats.org/drawingml/2006/table">
            <a:tbl>
              <a:tblPr/>
              <a:tblGrid>
                <a:gridCol w="216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9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</a:rPr>
                        <a:t>size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Output the number of nodes in the AVL.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Number of AVL nodes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C1B8E9F-FE5B-45BB-8690-0E786ACCB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719666"/>
              </p:ext>
            </p:extLst>
          </p:nvPr>
        </p:nvGraphicFramePr>
        <p:xfrm>
          <a:off x="655734" y="2030088"/>
          <a:ext cx="9802368" cy="369570"/>
        </p:xfrm>
        <a:graphic>
          <a:graphicData uri="http://schemas.openxmlformats.org/drawingml/2006/table">
            <a:tbl>
              <a:tblPr/>
              <a:tblGrid>
                <a:gridCol w="216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9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</a:rPr>
                        <a:t>INT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Instantiates AVL object for subsequent commands.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True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ACBC9EF-B6BE-471C-824B-8270D1F1C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951088"/>
              </p:ext>
            </p:extLst>
          </p:nvPr>
        </p:nvGraphicFramePr>
        <p:xfrm>
          <a:off x="658368" y="2761608"/>
          <a:ext cx="9802368" cy="640080"/>
        </p:xfrm>
        <a:graphic>
          <a:graphicData uri="http://schemas.openxmlformats.org/drawingml/2006/table">
            <a:tbl>
              <a:tblPr/>
              <a:tblGrid>
                <a:gridCol w="2160504">
                  <a:extLst>
                    <a:ext uri="{9D8B030D-6E8A-4147-A177-3AD203B41FA5}">
                      <a16:colId xmlns:a16="http://schemas.microsoft.com/office/drawing/2014/main" val="2086979953"/>
                    </a:ext>
                  </a:extLst>
                </a:gridCol>
                <a:gridCol w="5519124">
                  <a:extLst>
                    <a:ext uri="{9D8B030D-6E8A-4147-A177-3AD203B41FA5}">
                      <a16:colId xmlns:a16="http://schemas.microsoft.com/office/drawing/2014/main" val="2659069503"/>
                    </a:ext>
                  </a:extLst>
                </a:gridCol>
                <a:gridCol w="2122740">
                  <a:extLst>
                    <a:ext uri="{9D8B030D-6E8A-4147-A177-3AD203B41FA5}">
                      <a16:colId xmlns:a16="http://schemas.microsoft.com/office/drawing/2014/main" val="3315797797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</a:rPr>
                        <a:t>add </a:t>
                      </a:r>
                      <a:r>
                        <a:rPr lang="en-US" b="1" i="1" dirty="0">
                          <a:effectLst/>
                        </a:rPr>
                        <a:t>&lt;data&gt;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dirty="0">
                          <a:effectLst/>
                        </a:rPr>
                        <a:t>Add data node to </a:t>
                      </a:r>
                      <a:r>
                        <a:rPr lang="en-US" sz="1600" dirty="0">
                          <a:effectLst/>
                        </a:rPr>
                        <a:t>AVL</a:t>
                      </a:r>
                      <a:r>
                        <a:rPr lang="en-US" sz="1600" b="0" dirty="0">
                          <a:effectLst/>
                        </a:rPr>
                        <a:t>. Return false if duplicate.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0" dirty="0">
                          <a:effectLst/>
                        </a:rPr>
                        <a:t>True </a:t>
                      </a:r>
                      <a:br>
                        <a:rPr lang="en-US" sz="1600" b="0" dirty="0">
                          <a:effectLst/>
                        </a:rPr>
                      </a:br>
                      <a:r>
                        <a:rPr lang="en-US" sz="1600" b="0" dirty="0">
                          <a:effectLst/>
                        </a:rPr>
                        <a:t>False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49177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015E803-F0F6-45F6-B32F-C33A2001D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857036"/>
              </p:ext>
            </p:extLst>
          </p:nvPr>
        </p:nvGraphicFramePr>
        <p:xfrm>
          <a:off x="655734" y="2393503"/>
          <a:ext cx="9802368" cy="369570"/>
        </p:xfrm>
        <a:graphic>
          <a:graphicData uri="http://schemas.openxmlformats.org/drawingml/2006/table">
            <a:tbl>
              <a:tblPr/>
              <a:tblGrid>
                <a:gridCol w="216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9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</a:rPr>
                        <a:t>STRING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Instantiates AVL object for subsequent commands.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True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84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977B7-859E-441B-8A99-9E4B5988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66593A-E27B-45A1-B0CD-E295D56D1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Self-Balancing Trees (39)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57369-6FBF-4B74-B141-072B4868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14400"/>
            <a:ext cx="658368" cy="274320"/>
          </a:xfrm>
        </p:spPr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48FBAF-33E0-4041-A1B5-01431E45A662}"/>
              </a:ext>
            </a:extLst>
          </p:cNvPr>
          <p:cNvSpPr/>
          <p:nvPr/>
        </p:nvSpPr>
        <p:spPr>
          <a:xfrm>
            <a:off x="1538068" y="1963616"/>
            <a:ext cx="152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INT</a:t>
            </a:r>
          </a:p>
          <a:p>
            <a:r>
              <a:rPr lang="en-US" sz="1400" b="1" dirty="0"/>
              <a:t>add 1</a:t>
            </a:r>
          </a:p>
          <a:p>
            <a:r>
              <a:rPr lang="en-US" sz="1400" b="1" dirty="0"/>
              <a:t>add 2</a:t>
            </a:r>
          </a:p>
          <a:p>
            <a:r>
              <a:rPr lang="en-US" sz="1400" b="1" dirty="0"/>
              <a:t>add 3</a:t>
            </a:r>
          </a:p>
          <a:p>
            <a:r>
              <a:rPr lang="en-US" sz="1400" b="1" dirty="0"/>
              <a:t>add 1</a:t>
            </a:r>
          </a:p>
          <a:p>
            <a:r>
              <a:rPr lang="en-US" sz="1400" b="1" dirty="0"/>
              <a:t>print</a:t>
            </a:r>
          </a:p>
          <a:p>
            <a:r>
              <a:rPr lang="en-US" sz="1400" b="1" dirty="0"/>
              <a:t>add 4</a:t>
            </a:r>
          </a:p>
          <a:p>
            <a:r>
              <a:rPr lang="en-US" sz="1400" b="1" dirty="0"/>
              <a:t>add 5</a:t>
            </a:r>
          </a:p>
          <a:p>
            <a:r>
              <a:rPr lang="en-US" sz="1400" b="1" dirty="0"/>
              <a:t>add 6</a:t>
            </a:r>
          </a:p>
          <a:p>
            <a:r>
              <a:rPr lang="en-US" sz="1400" b="1" dirty="0"/>
              <a:t>add 10</a:t>
            </a:r>
          </a:p>
          <a:p>
            <a:r>
              <a:rPr lang="en-US" sz="1400" b="1" dirty="0"/>
              <a:t>print</a:t>
            </a:r>
          </a:p>
          <a:p>
            <a:r>
              <a:rPr lang="en-US" sz="1400" b="1" dirty="0"/>
              <a:t>add 8</a:t>
            </a:r>
          </a:p>
          <a:p>
            <a:r>
              <a:rPr lang="en-US" sz="1400" b="1" dirty="0"/>
              <a:t>add 7</a:t>
            </a:r>
          </a:p>
          <a:p>
            <a:r>
              <a:rPr lang="en-US" sz="1400" b="1" dirty="0"/>
              <a:t>add 9</a:t>
            </a:r>
          </a:p>
          <a:p>
            <a:r>
              <a:rPr lang="en-US" sz="1400" b="1" dirty="0"/>
              <a:t>print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046953-C7A9-4641-B39B-1AE6B6A761DF}"/>
              </a:ext>
            </a:extLst>
          </p:cNvPr>
          <p:cNvSpPr/>
          <p:nvPr/>
        </p:nvSpPr>
        <p:spPr>
          <a:xfrm>
            <a:off x="3451860" y="1425680"/>
            <a:ext cx="2133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INT true</a:t>
            </a:r>
          </a:p>
          <a:p>
            <a:r>
              <a:rPr lang="en-US" sz="1400" b="1" dirty="0"/>
              <a:t>add 1 true</a:t>
            </a:r>
          </a:p>
          <a:p>
            <a:r>
              <a:rPr lang="en-US" sz="1400" b="1" dirty="0"/>
              <a:t>add 2 true</a:t>
            </a:r>
          </a:p>
          <a:p>
            <a:r>
              <a:rPr lang="en-US" sz="1400" b="1" dirty="0"/>
              <a:t>add 3 true</a:t>
            </a:r>
          </a:p>
          <a:p>
            <a:r>
              <a:rPr lang="en-US" sz="1400" b="1" dirty="0"/>
              <a:t>add 1 false</a:t>
            </a:r>
          </a:p>
          <a:p>
            <a:r>
              <a:rPr lang="en-US" sz="1400" b="1" dirty="0"/>
              <a:t>print:</a:t>
            </a:r>
          </a:p>
          <a:p>
            <a:r>
              <a:rPr lang="en-US" sz="1400" b="1" dirty="0"/>
              <a:t>  1: 2</a:t>
            </a:r>
          </a:p>
          <a:p>
            <a:r>
              <a:rPr lang="en-US" sz="1400" b="1" dirty="0"/>
              <a:t>  2: 1 3</a:t>
            </a:r>
          </a:p>
          <a:p>
            <a:r>
              <a:rPr lang="en-US" sz="1400" b="1" dirty="0"/>
              <a:t>add 4 true</a:t>
            </a:r>
          </a:p>
          <a:p>
            <a:r>
              <a:rPr lang="en-US" sz="1400" b="1" dirty="0"/>
              <a:t>add 5 true</a:t>
            </a:r>
          </a:p>
          <a:p>
            <a:r>
              <a:rPr lang="en-US" sz="1400" b="1" dirty="0"/>
              <a:t>add 6 true</a:t>
            </a:r>
          </a:p>
          <a:p>
            <a:r>
              <a:rPr lang="en-US" sz="1400" b="1" dirty="0"/>
              <a:t>add 10 true</a:t>
            </a:r>
          </a:p>
          <a:p>
            <a:r>
              <a:rPr lang="en-US" sz="1400" b="1" dirty="0"/>
              <a:t>print:</a:t>
            </a:r>
          </a:p>
          <a:p>
            <a:r>
              <a:rPr lang="en-US" sz="1400" b="1" dirty="0"/>
              <a:t>  1: 4</a:t>
            </a:r>
          </a:p>
          <a:p>
            <a:r>
              <a:rPr lang="en-US" sz="1400" b="1" dirty="0"/>
              <a:t>  2: 2 6</a:t>
            </a:r>
          </a:p>
          <a:p>
            <a:r>
              <a:rPr lang="en-US" sz="1400" b="1" dirty="0"/>
              <a:t>  3: 1 3 5 10</a:t>
            </a:r>
          </a:p>
          <a:p>
            <a:r>
              <a:rPr lang="en-US" sz="1400" b="1" dirty="0"/>
              <a:t>add 8 true</a:t>
            </a:r>
          </a:p>
          <a:p>
            <a:r>
              <a:rPr lang="en-US" sz="1400" b="1" dirty="0"/>
              <a:t>add 7 true</a:t>
            </a:r>
          </a:p>
          <a:p>
            <a:r>
              <a:rPr lang="en-US" sz="1400" b="1" dirty="0"/>
              <a:t>add 9 true</a:t>
            </a:r>
          </a:p>
          <a:p>
            <a:r>
              <a:rPr lang="en-US" sz="1400" b="1" dirty="0"/>
              <a:t>print:</a:t>
            </a:r>
          </a:p>
          <a:p>
            <a:r>
              <a:rPr lang="en-US" sz="1400" b="1" dirty="0"/>
              <a:t>  1: 4</a:t>
            </a:r>
          </a:p>
          <a:p>
            <a:r>
              <a:rPr lang="en-US" sz="1400" b="1" dirty="0"/>
              <a:t>  2: 2 8</a:t>
            </a:r>
          </a:p>
          <a:p>
            <a:r>
              <a:rPr lang="en-US" sz="1400" b="1" dirty="0"/>
              <a:t>  3: 1 3 6 10</a:t>
            </a:r>
          </a:p>
          <a:p>
            <a:r>
              <a:rPr lang="en-US" sz="1400" b="1" dirty="0"/>
              <a:t>  4: 5 7 9 _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592A6F-2C86-4C2C-AD6F-A4F21992FD1A}"/>
              </a:ext>
            </a:extLst>
          </p:cNvPr>
          <p:cNvCxnSpPr/>
          <p:nvPr/>
        </p:nvCxnSpPr>
        <p:spPr>
          <a:xfrm flipV="1">
            <a:off x="2057400" y="1600200"/>
            <a:ext cx="139446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068D0C-3DD7-49A4-A4E9-FF02CC136A7A}"/>
              </a:ext>
            </a:extLst>
          </p:cNvPr>
          <p:cNvCxnSpPr>
            <a:cxnSpLocks/>
          </p:cNvCxnSpPr>
          <p:nvPr/>
        </p:nvCxnSpPr>
        <p:spPr>
          <a:xfrm flipV="1">
            <a:off x="2220352" y="2658417"/>
            <a:ext cx="1284849" cy="5199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5C3E4D3-C455-4337-81AD-F436EF2E3806}"/>
              </a:ext>
            </a:extLst>
          </p:cNvPr>
          <p:cNvCxnSpPr>
            <a:cxnSpLocks/>
          </p:cNvCxnSpPr>
          <p:nvPr/>
        </p:nvCxnSpPr>
        <p:spPr>
          <a:xfrm flipV="1">
            <a:off x="2161148" y="4145083"/>
            <a:ext cx="1290712" cy="879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24BA76-257A-4158-AB3D-6FD5600F6A27}"/>
              </a:ext>
            </a:extLst>
          </p:cNvPr>
          <p:cNvCxnSpPr>
            <a:cxnSpLocks/>
          </p:cNvCxnSpPr>
          <p:nvPr/>
        </p:nvCxnSpPr>
        <p:spPr>
          <a:xfrm>
            <a:off x="2069124" y="5152095"/>
            <a:ext cx="1436077" cy="4989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A28EFC-5C68-4313-990D-D86EA1CA4792}"/>
              </a:ext>
            </a:extLst>
          </p:cNvPr>
          <p:cNvGrpSpPr/>
          <p:nvPr/>
        </p:nvGrpSpPr>
        <p:grpSpPr>
          <a:xfrm>
            <a:off x="4953001" y="2208012"/>
            <a:ext cx="4829299" cy="3079591"/>
            <a:chOff x="4038600" y="2208011"/>
            <a:chExt cx="4829299" cy="30795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21679D5-D62D-4829-8947-674D81F39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1061" y="2208011"/>
              <a:ext cx="4196838" cy="3079591"/>
            </a:xfrm>
            <a:prstGeom prst="rect">
              <a:avLst/>
            </a:prstGeom>
          </p:spPr>
        </p:pic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0C803FEB-04C5-420D-9602-EFDE0BFCB995}"/>
                </a:ext>
              </a:extLst>
            </p:cNvPr>
            <p:cNvSpPr/>
            <p:nvPr/>
          </p:nvSpPr>
          <p:spPr>
            <a:xfrm>
              <a:off x="4038600" y="3962400"/>
              <a:ext cx="632460" cy="5334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450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nkey programmers">
            <a:extLst>
              <a:ext uri="{FF2B5EF4-FFF2-40B4-BE49-F238E27FC236}">
                <a16:creationId xmlns:a16="http://schemas.microsoft.com/office/drawing/2014/main" id="{541F3F45-3494-4844-B869-92B6B1BEC97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F3E42C3-0146-41D4-98D1-826C8870EFD0}"/>
              </a:ext>
            </a:extLst>
          </p:cNvPr>
          <p:cNvSpPr/>
          <p:nvPr/>
        </p:nvSpPr>
        <p:spPr>
          <a:xfrm>
            <a:off x="4434348" y="324464"/>
            <a:ext cx="2182761" cy="1229032"/>
          </a:xfrm>
          <a:prstGeom prst="cloudCallout">
            <a:avLst>
              <a:gd name="adj1" fmla="val 91605"/>
              <a:gd name="adj2" fmla="val 521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 Safe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B1758-187B-4E58-A8B9-4D2448FA9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633">
            <a:off x="7704102" y="1889526"/>
            <a:ext cx="1246948" cy="10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69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11.1, pgs. 624-628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11.2 AVL Trees</a:t>
            </a:r>
          </a:p>
          <a:p>
            <a:pPr algn="ctr"/>
            <a:r>
              <a:rPr lang="en-US" sz="2400" dirty="0"/>
              <a:t>Balancing a Left-Left Tree</a:t>
            </a:r>
          </a:p>
          <a:p>
            <a:pPr algn="ctr"/>
            <a:r>
              <a:rPr lang="en-US" sz="2400" dirty="0"/>
              <a:t>Balancing a Left-Right Tree</a:t>
            </a:r>
          </a:p>
          <a:p>
            <a:pPr algn="ctr"/>
            <a:r>
              <a:rPr lang="en-US" sz="2400" dirty="0"/>
              <a:t>Four Kinds of Critically Unbalanced Trees</a:t>
            </a:r>
          </a:p>
          <a:p>
            <a:pPr algn="ctr"/>
            <a:r>
              <a:rPr lang="en-US" sz="2400" dirty="0"/>
              <a:t>Implementing an AVL Tree</a:t>
            </a:r>
          </a:p>
          <a:p>
            <a:pPr algn="ctr"/>
            <a:r>
              <a:rPr lang="en-US" sz="2400" dirty="0"/>
              <a:t>Inserting into an AVL Tree</a:t>
            </a:r>
          </a:p>
          <a:p>
            <a:pPr algn="ctr"/>
            <a:r>
              <a:rPr lang="en-US" sz="2400" dirty="0"/>
              <a:t>Removal from an AVL Tree</a:t>
            </a:r>
          </a:p>
          <a:p>
            <a:pPr algn="ctr"/>
            <a:r>
              <a:rPr lang="en-US" sz="2400" dirty="0"/>
              <a:t>Performance of the AVL Tree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1828800"/>
            <a:ext cx="3189737" cy="286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3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7401" y="1310639"/>
            <a:ext cx="10165102" cy="5222741"/>
          </a:xfrm>
        </p:spPr>
        <p:txBody>
          <a:bodyPr/>
          <a:lstStyle/>
          <a:p>
            <a:r>
              <a:rPr lang="en-US" dirty="0"/>
              <a:t>In 1962 </a:t>
            </a:r>
            <a:r>
              <a:rPr lang="en-US" dirty="0" err="1"/>
              <a:t>Georgii</a:t>
            </a:r>
            <a:r>
              <a:rPr lang="en-US" dirty="0"/>
              <a:t> M. </a:t>
            </a:r>
            <a:r>
              <a:rPr lang="en-US" dirty="0" err="1"/>
              <a:t>Adel'son-Vel'skiî</a:t>
            </a:r>
            <a:r>
              <a:rPr lang="en-US" dirty="0"/>
              <a:t> (1922-2014) and </a:t>
            </a:r>
            <a:r>
              <a:rPr lang="en-US" dirty="0" err="1"/>
              <a:t>Evgemii</a:t>
            </a:r>
            <a:r>
              <a:rPr lang="en-US" dirty="0"/>
              <a:t> Mikhailovich Landis (1921-1997) developed a self-balancing tree, known by their initials: AVL.</a:t>
            </a:r>
          </a:p>
          <a:p>
            <a:pPr lvl="1"/>
            <a:r>
              <a:rPr lang="en-US" dirty="0"/>
              <a:t>The AVL tree algorithm keeps track of the difference in height of each subtree.</a:t>
            </a:r>
          </a:p>
          <a:p>
            <a:pPr lvl="1"/>
            <a:r>
              <a:rPr lang="en-US" dirty="0"/>
              <a:t>An AVL tree is balanced when the heights of all right and left subtrees are equal (or nearly equal.)</a:t>
            </a:r>
          </a:p>
          <a:p>
            <a:r>
              <a:rPr lang="en-US" dirty="0"/>
              <a:t>As items are added to (or removed from) a tree, the balance of each subtree from the insertion (or removal) point up to the root is updated.</a:t>
            </a:r>
          </a:p>
          <a:p>
            <a:pPr marL="366713" lvl="1" indent="0">
              <a:spcBef>
                <a:spcPts val="1200"/>
              </a:spcBef>
              <a:buNone/>
            </a:pPr>
            <a:r>
              <a:rPr lang="en-US" sz="1800" b="1" i="1" dirty="0">
                <a:solidFill>
                  <a:srgbClr val="FF0000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    </a:t>
            </a:r>
            <a:r>
              <a:rPr lang="en-US" sz="1800" b="1" i="1" dirty="0" err="1">
                <a:solidFill>
                  <a:srgbClr val="FF0000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BalanceFactor</a:t>
            </a:r>
            <a:r>
              <a:rPr lang="en-US" sz="1800" b="1" i="1" dirty="0">
                <a:solidFill>
                  <a:srgbClr val="FF0000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 = height(right subtree) – height(left subtree)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The absolute difference between the left subtree and right subtree must not be &gt; 1. If it becomes &gt; 1, the subtree is rotated to make it ≤ 1 again.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 subtree is </a:t>
            </a:r>
            <a:r>
              <a:rPr lang="en-US" b="1" dirty="0">
                <a:solidFill>
                  <a:srgbClr val="FF0000"/>
                </a:solidFill>
              </a:rPr>
              <a:t>right-heavy</a:t>
            </a:r>
            <a:r>
              <a:rPr lang="en-US" dirty="0"/>
              <a:t> if the balance factor &gt; 0.</a:t>
            </a:r>
          </a:p>
          <a:p>
            <a:pPr lvl="1"/>
            <a:r>
              <a:rPr lang="en-US" dirty="0"/>
              <a:t>A subtree is </a:t>
            </a:r>
            <a:r>
              <a:rPr lang="en-US" b="1" dirty="0">
                <a:solidFill>
                  <a:srgbClr val="FF0000"/>
                </a:solidFill>
              </a:rPr>
              <a:t>left-heavy </a:t>
            </a:r>
            <a:r>
              <a:rPr lang="en-US" dirty="0"/>
              <a:t>if the balance factor &lt; 0.</a:t>
            </a:r>
          </a:p>
          <a:p>
            <a:pPr lvl="1"/>
            <a:r>
              <a:rPr lang="en-US" dirty="0"/>
              <a:t>A subtree is perfectly </a:t>
            </a:r>
            <a:r>
              <a:rPr lang="en-US" b="1" dirty="0">
                <a:solidFill>
                  <a:srgbClr val="FF0000"/>
                </a:solidFill>
              </a:rPr>
              <a:t>balanced</a:t>
            </a:r>
            <a:r>
              <a:rPr lang="en-US" dirty="0"/>
              <a:t> if the balance factor = 0.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Self-Balancing Trees (39)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1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Balance Unbalanced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3023" y="1219201"/>
            <a:ext cx="7238566" cy="70922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Left-Left</a:t>
            </a:r>
            <a:r>
              <a:rPr lang="en-US" dirty="0"/>
              <a:t> (parent balance is -2, left child balance is -1)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</a:rPr>
              <a:t>Rotate right around parent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Self-Balancing Trees (39)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DCAF66-E572-4F34-963A-EB949C05C5E0}"/>
              </a:ext>
            </a:extLst>
          </p:cNvPr>
          <p:cNvSpPr txBox="1">
            <a:spLocks/>
          </p:cNvSpPr>
          <p:nvPr/>
        </p:nvSpPr>
        <p:spPr bwMode="auto">
          <a:xfrm>
            <a:off x="573023" y="3851103"/>
            <a:ext cx="6951183" cy="102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Left-Right</a:t>
            </a:r>
            <a:r>
              <a:rPr lang="en-US" dirty="0"/>
              <a:t> (parent balance -2, left child balance +1)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Rotate left around child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</a:rPr>
              <a:t>Rotate right around parent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C5CA86-ED45-4910-8E80-DF3F72DF0ACF}"/>
              </a:ext>
            </a:extLst>
          </p:cNvPr>
          <p:cNvGrpSpPr/>
          <p:nvPr/>
        </p:nvGrpSpPr>
        <p:grpSpPr>
          <a:xfrm>
            <a:off x="3762059" y="2023730"/>
            <a:ext cx="1491389" cy="1689774"/>
            <a:chOff x="7452861" y="1425519"/>
            <a:chExt cx="1491389" cy="168977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8048C17-3E3F-4705-84FF-5E38CFB76603}"/>
                </a:ext>
              </a:extLst>
            </p:cNvPr>
            <p:cNvGrpSpPr/>
            <p:nvPr/>
          </p:nvGrpSpPr>
          <p:grpSpPr>
            <a:xfrm>
              <a:off x="7580671" y="1551878"/>
              <a:ext cx="1363579" cy="1563415"/>
              <a:chOff x="1905000" y="838200"/>
              <a:chExt cx="1668379" cy="2010103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D579DD6-2FE7-47C5-B76E-80A157970DE5}"/>
                  </a:ext>
                </a:extLst>
              </p:cNvPr>
              <p:cNvCxnSpPr/>
              <p:nvPr/>
            </p:nvCxnSpPr>
            <p:spPr>
              <a:xfrm flipH="1" flipV="1">
                <a:off x="2085654" y="2173957"/>
                <a:ext cx="275764" cy="394074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B2335E0-3FDE-4B6D-9731-FE7E5F093DBD}"/>
                  </a:ext>
                </a:extLst>
              </p:cNvPr>
              <p:cNvCxnSpPr/>
              <p:nvPr/>
            </p:nvCxnSpPr>
            <p:spPr>
              <a:xfrm flipH="1" flipV="1">
                <a:off x="2494725" y="1616517"/>
                <a:ext cx="275764" cy="394074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3F98AD9-2D2E-4D44-A5CD-C62E7A839DE3}"/>
                  </a:ext>
                </a:extLst>
              </p:cNvPr>
              <p:cNvSpPr/>
              <p:nvPr/>
            </p:nvSpPr>
            <p:spPr>
              <a:xfrm>
                <a:off x="2777290" y="838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20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89BED5A-B27D-4015-92D6-20973AFD20E0}"/>
                  </a:ext>
                </a:extLst>
              </p:cNvPr>
              <p:cNvSpPr/>
              <p:nvPr/>
            </p:nvSpPr>
            <p:spPr>
              <a:xfrm>
                <a:off x="2286000" y="1447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10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1DE1C86-34B6-44A3-BE17-169578B20CA0}"/>
                  </a:ext>
                </a:extLst>
              </p:cNvPr>
              <p:cNvSpPr/>
              <p:nvPr/>
            </p:nvSpPr>
            <p:spPr>
              <a:xfrm>
                <a:off x="3268579" y="1447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40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1D5B327-2854-480C-BA42-9225FF2EB21A}"/>
                  </a:ext>
                </a:extLst>
              </p:cNvPr>
              <p:cNvSpPr/>
              <p:nvPr/>
            </p:nvSpPr>
            <p:spPr>
              <a:xfrm>
                <a:off x="1905000" y="1981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5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4869528-D008-43A4-AE3A-6B9024CDA623}"/>
                  </a:ext>
                </a:extLst>
              </p:cNvPr>
              <p:cNvSpPr/>
              <p:nvPr/>
            </p:nvSpPr>
            <p:spPr>
              <a:xfrm>
                <a:off x="2667000" y="1981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15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5BA0875-A10A-466E-B703-E64F08A620A7}"/>
                  </a:ext>
                </a:extLst>
              </p:cNvPr>
              <p:cNvSpPr/>
              <p:nvPr/>
            </p:nvSpPr>
            <p:spPr>
              <a:xfrm>
                <a:off x="2286000" y="2543503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7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2338133-0E82-46A7-A032-D758A085DFD0}"/>
                  </a:ext>
                </a:extLst>
              </p:cNvPr>
              <p:cNvCxnSpPr>
                <a:stCxn id="24" idx="3"/>
                <a:endCxn id="25" idx="7"/>
              </p:cNvCxnSpPr>
              <p:nvPr/>
            </p:nvCxnSpPr>
            <p:spPr>
              <a:xfrm flipH="1">
                <a:off x="2546163" y="1098363"/>
                <a:ext cx="275764" cy="394074"/>
              </a:xfrm>
              <a:prstGeom prst="line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57881A8-6F05-47A4-8BA0-0399827654B3}"/>
                  </a:ext>
                </a:extLst>
              </p:cNvPr>
              <p:cNvCxnSpPr>
                <a:endCxn id="27" idx="7"/>
              </p:cNvCxnSpPr>
              <p:nvPr/>
            </p:nvCxnSpPr>
            <p:spPr>
              <a:xfrm flipH="1">
                <a:off x="2165163" y="1737360"/>
                <a:ext cx="168002" cy="288477"/>
              </a:xfrm>
              <a:prstGeom prst="line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BAA6188-79D1-4133-8E16-5E8E17857126}"/>
                  </a:ext>
                </a:extLst>
              </p:cNvPr>
              <p:cNvCxnSpPr/>
              <p:nvPr/>
            </p:nvCxnSpPr>
            <p:spPr>
              <a:xfrm flipH="1" flipV="1">
                <a:off x="3050207" y="1098363"/>
                <a:ext cx="275764" cy="394074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4979187-C052-4BE7-A71E-FEABA91EB18A}"/>
                </a:ext>
              </a:extLst>
            </p:cNvPr>
            <p:cNvGrpSpPr/>
            <p:nvPr/>
          </p:nvGrpSpPr>
          <p:grpSpPr>
            <a:xfrm>
              <a:off x="7452861" y="1425519"/>
              <a:ext cx="840739" cy="215444"/>
              <a:chOff x="7101739" y="3660608"/>
              <a:chExt cx="840739" cy="215444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7C2521C-D6A1-4B80-8C8F-A58DD7B640FA}"/>
                  </a:ext>
                </a:extLst>
              </p:cNvPr>
              <p:cNvCxnSpPr/>
              <p:nvPr/>
            </p:nvCxnSpPr>
            <p:spPr>
              <a:xfrm flipH="1" flipV="1">
                <a:off x="7580672" y="3765506"/>
                <a:ext cx="361806" cy="92119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182866-6217-42DE-AFA4-26C490DE2355}"/>
                  </a:ext>
                </a:extLst>
              </p:cNvPr>
              <p:cNvSpPr txBox="1"/>
              <p:nvPr/>
            </p:nvSpPr>
            <p:spPr>
              <a:xfrm>
                <a:off x="7101739" y="3660608"/>
                <a:ext cx="4789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4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root</a:t>
                </a:r>
              </a:p>
            </p:txBody>
          </p:sp>
        </p:grpSp>
      </p:grpSp>
      <p:sp>
        <p:nvSpPr>
          <p:cNvPr id="34" name="Arc 33">
            <a:extLst>
              <a:ext uri="{FF2B5EF4-FFF2-40B4-BE49-F238E27FC236}">
                <a16:creationId xmlns:a16="http://schemas.microsoft.com/office/drawing/2014/main" id="{A3E6AE7A-AD17-4399-AEBD-091815B0D94B}"/>
              </a:ext>
            </a:extLst>
          </p:cNvPr>
          <p:cNvSpPr>
            <a:spLocks noChangeAspect="1"/>
          </p:cNvSpPr>
          <p:nvPr/>
        </p:nvSpPr>
        <p:spPr>
          <a:xfrm>
            <a:off x="4440283" y="2072673"/>
            <a:ext cx="559530" cy="559530"/>
          </a:xfrm>
          <a:prstGeom prst="arc">
            <a:avLst>
              <a:gd name="adj1" fmla="val 11863025"/>
              <a:gd name="adj2" fmla="val 1970527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848C07-52D5-45AC-8961-AE04609EA398}"/>
              </a:ext>
            </a:extLst>
          </p:cNvPr>
          <p:cNvGrpSpPr/>
          <p:nvPr/>
        </p:nvGrpSpPr>
        <p:grpSpPr>
          <a:xfrm>
            <a:off x="1189159" y="5012863"/>
            <a:ext cx="1491389" cy="1674981"/>
            <a:chOff x="7452861" y="1425519"/>
            <a:chExt cx="1491389" cy="167498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B9AFA6F-33C8-469D-8C00-E50939EF3FAC}"/>
                </a:ext>
              </a:extLst>
            </p:cNvPr>
            <p:cNvGrpSpPr/>
            <p:nvPr/>
          </p:nvGrpSpPr>
          <p:grpSpPr>
            <a:xfrm>
              <a:off x="7580671" y="1551878"/>
              <a:ext cx="1363579" cy="1548622"/>
              <a:chOff x="1905000" y="838200"/>
              <a:chExt cx="1668379" cy="1991083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9CFF151-F818-44C4-8F22-8AD1686AEF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74134" y="2229943"/>
                <a:ext cx="205997" cy="310644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B15E0AB-DC68-4556-A7A0-D8866DB5F6E1}"/>
                  </a:ext>
                </a:extLst>
              </p:cNvPr>
              <p:cNvCxnSpPr/>
              <p:nvPr/>
            </p:nvCxnSpPr>
            <p:spPr>
              <a:xfrm flipH="1" flipV="1">
                <a:off x="2494725" y="1616517"/>
                <a:ext cx="275764" cy="394074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27DBC39-360F-4568-93DE-CF6D6F566BFD}"/>
                  </a:ext>
                </a:extLst>
              </p:cNvPr>
              <p:cNvSpPr/>
              <p:nvPr/>
            </p:nvSpPr>
            <p:spPr>
              <a:xfrm>
                <a:off x="2777290" y="838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20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8D2EE46-B23F-4EC1-8FE3-083A2E71FEC4}"/>
                  </a:ext>
                </a:extLst>
              </p:cNvPr>
              <p:cNvSpPr/>
              <p:nvPr/>
            </p:nvSpPr>
            <p:spPr>
              <a:xfrm>
                <a:off x="2286000" y="1447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10</a:t>
                </a: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077E873-94AB-49A9-B3EA-EA00B4963010}"/>
                  </a:ext>
                </a:extLst>
              </p:cNvPr>
              <p:cNvSpPr/>
              <p:nvPr/>
            </p:nvSpPr>
            <p:spPr>
              <a:xfrm>
                <a:off x="3268579" y="1447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40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8794393-111A-495E-BC1C-016B63A9F189}"/>
                  </a:ext>
                </a:extLst>
              </p:cNvPr>
              <p:cNvSpPr/>
              <p:nvPr/>
            </p:nvSpPr>
            <p:spPr>
              <a:xfrm>
                <a:off x="1905000" y="1981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5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F78C198-9C5F-491F-9BCB-59AC27D5166B}"/>
                  </a:ext>
                </a:extLst>
              </p:cNvPr>
              <p:cNvSpPr/>
              <p:nvPr/>
            </p:nvSpPr>
            <p:spPr>
              <a:xfrm>
                <a:off x="2667000" y="1981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15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9BEBE8B-9AA9-4352-AA2E-D3FD5FC9F471}"/>
                  </a:ext>
                </a:extLst>
              </p:cNvPr>
              <p:cNvSpPr/>
              <p:nvPr/>
            </p:nvSpPr>
            <p:spPr>
              <a:xfrm>
                <a:off x="2989412" y="2524483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17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C6BF6C3-796F-4148-91B9-09CF0921184E}"/>
                  </a:ext>
                </a:extLst>
              </p:cNvPr>
              <p:cNvCxnSpPr>
                <a:stCxn id="42" idx="3"/>
                <a:endCxn id="43" idx="7"/>
              </p:cNvCxnSpPr>
              <p:nvPr/>
            </p:nvCxnSpPr>
            <p:spPr>
              <a:xfrm flipH="1">
                <a:off x="2546163" y="1098363"/>
                <a:ext cx="275764" cy="394074"/>
              </a:xfrm>
              <a:prstGeom prst="line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63F126C-B65D-40F0-97FD-2FB3D0A05B19}"/>
                  </a:ext>
                </a:extLst>
              </p:cNvPr>
              <p:cNvCxnSpPr>
                <a:endCxn id="45" idx="7"/>
              </p:cNvCxnSpPr>
              <p:nvPr/>
            </p:nvCxnSpPr>
            <p:spPr>
              <a:xfrm flipH="1">
                <a:off x="2165163" y="1737360"/>
                <a:ext cx="168002" cy="288477"/>
              </a:xfrm>
              <a:prstGeom prst="line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21B2ED4-AD46-48A6-87D2-3DE65035340B}"/>
                  </a:ext>
                </a:extLst>
              </p:cNvPr>
              <p:cNvCxnSpPr/>
              <p:nvPr/>
            </p:nvCxnSpPr>
            <p:spPr>
              <a:xfrm flipH="1" flipV="1">
                <a:off x="3050207" y="1098363"/>
                <a:ext cx="275764" cy="394074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1F8F803-3294-4A6B-AF60-7FF6B4F85BA2}"/>
                </a:ext>
              </a:extLst>
            </p:cNvPr>
            <p:cNvGrpSpPr/>
            <p:nvPr/>
          </p:nvGrpSpPr>
          <p:grpSpPr>
            <a:xfrm>
              <a:off x="7452861" y="1425519"/>
              <a:ext cx="840739" cy="215444"/>
              <a:chOff x="7101739" y="3660608"/>
              <a:chExt cx="840739" cy="215444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BEB65F3-5011-4563-8A48-3634052473E6}"/>
                  </a:ext>
                </a:extLst>
              </p:cNvPr>
              <p:cNvCxnSpPr/>
              <p:nvPr/>
            </p:nvCxnSpPr>
            <p:spPr>
              <a:xfrm flipH="1" flipV="1">
                <a:off x="7580672" y="3765506"/>
                <a:ext cx="361806" cy="92119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F01D768-538B-49A6-8E5F-D404DE73E0FF}"/>
                  </a:ext>
                </a:extLst>
              </p:cNvPr>
              <p:cNvSpPr txBox="1"/>
              <p:nvPr/>
            </p:nvSpPr>
            <p:spPr>
              <a:xfrm>
                <a:off x="7101739" y="3660608"/>
                <a:ext cx="4789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4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root</a:t>
                </a:r>
              </a:p>
            </p:txBody>
          </p:sp>
        </p:grpSp>
      </p:grpSp>
      <p:sp>
        <p:nvSpPr>
          <p:cNvPr id="51" name="Arc 50">
            <a:extLst>
              <a:ext uri="{FF2B5EF4-FFF2-40B4-BE49-F238E27FC236}">
                <a16:creationId xmlns:a16="http://schemas.microsoft.com/office/drawing/2014/main" id="{5C9690E1-7366-4FBA-89FA-83CE41F3F7D3}"/>
              </a:ext>
            </a:extLst>
          </p:cNvPr>
          <p:cNvSpPr>
            <a:spLocks noChangeAspect="1"/>
          </p:cNvSpPr>
          <p:nvPr/>
        </p:nvSpPr>
        <p:spPr>
          <a:xfrm flipH="1">
            <a:off x="1472894" y="5532755"/>
            <a:ext cx="559530" cy="559530"/>
          </a:xfrm>
          <a:prstGeom prst="arc">
            <a:avLst>
              <a:gd name="adj1" fmla="val 12700547"/>
              <a:gd name="adj2" fmla="val 21130119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735778-802E-4EF3-9D22-DE741C38D488}"/>
              </a:ext>
            </a:extLst>
          </p:cNvPr>
          <p:cNvSpPr txBox="1"/>
          <p:nvPr/>
        </p:nvSpPr>
        <p:spPr>
          <a:xfrm>
            <a:off x="2139130" y="6034458"/>
            <a:ext cx="3161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+1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7A7234F-1A7B-48C0-92B1-9E2B17455208}"/>
              </a:ext>
            </a:extLst>
          </p:cNvPr>
          <p:cNvSpPr txBox="1"/>
          <p:nvPr/>
        </p:nvSpPr>
        <p:spPr>
          <a:xfrm>
            <a:off x="1820793" y="5621112"/>
            <a:ext cx="3161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+1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191A26A-4297-4C2A-BAEF-A727D3CB9B40}"/>
              </a:ext>
            </a:extLst>
          </p:cNvPr>
          <p:cNvSpPr txBox="1"/>
          <p:nvPr/>
        </p:nvSpPr>
        <p:spPr>
          <a:xfrm>
            <a:off x="2244993" y="5129879"/>
            <a:ext cx="2872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-2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7823633-2191-454F-920B-B827978E7F86}"/>
              </a:ext>
            </a:extLst>
          </p:cNvPr>
          <p:cNvSpPr txBox="1"/>
          <p:nvPr/>
        </p:nvSpPr>
        <p:spPr>
          <a:xfrm>
            <a:off x="4852718" y="2137067"/>
            <a:ext cx="2872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-2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FE202E9-FA19-4967-80A7-E378454B6C04}"/>
              </a:ext>
            </a:extLst>
          </p:cNvPr>
          <p:cNvSpPr txBox="1"/>
          <p:nvPr/>
        </p:nvSpPr>
        <p:spPr>
          <a:xfrm>
            <a:off x="4094358" y="3032565"/>
            <a:ext cx="3161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+1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6044477-AE67-46C3-8206-F94DCA8F2FE9}"/>
              </a:ext>
            </a:extLst>
          </p:cNvPr>
          <p:cNvSpPr txBox="1"/>
          <p:nvPr/>
        </p:nvSpPr>
        <p:spPr>
          <a:xfrm>
            <a:off x="4411243" y="2627340"/>
            <a:ext cx="2872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-1</a:t>
            </a:r>
            <a:endParaRPr lang="en-US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DCB4B23-18F2-45AD-8785-0F79EC5F1E91}"/>
              </a:ext>
            </a:extLst>
          </p:cNvPr>
          <p:cNvGrpSpPr/>
          <p:nvPr/>
        </p:nvGrpSpPr>
        <p:grpSpPr>
          <a:xfrm>
            <a:off x="3650238" y="5015910"/>
            <a:ext cx="1668619" cy="1669025"/>
            <a:chOff x="7358727" y="1425519"/>
            <a:chExt cx="1585523" cy="166902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65EC03E-01A8-42F4-9BC2-8A7718F968F5}"/>
                </a:ext>
              </a:extLst>
            </p:cNvPr>
            <p:cNvGrpSpPr/>
            <p:nvPr/>
          </p:nvGrpSpPr>
          <p:grpSpPr>
            <a:xfrm>
              <a:off x="7358727" y="1551878"/>
              <a:ext cx="1585523" cy="1542666"/>
              <a:chOff x="1633445" y="838200"/>
              <a:chExt cx="1939934" cy="1983425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DEB2C6F3-11FE-4520-91A0-CF03585AA2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59992" y="2267268"/>
                <a:ext cx="156502" cy="268288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48144980-BAE8-4B52-9E3A-FFDDB12005B4}"/>
                  </a:ext>
                </a:extLst>
              </p:cNvPr>
              <p:cNvCxnSpPr/>
              <p:nvPr/>
            </p:nvCxnSpPr>
            <p:spPr>
              <a:xfrm flipH="1" flipV="1">
                <a:off x="2494725" y="1616517"/>
                <a:ext cx="275764" cy="394074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26A1893-19E8-4956-99CE-2C896A60F5A2}"/>
                  </a:ext>
                </a:extLst>
              </p:cNvPr>
              <p:cNvSpPr/>
              <p:nvPr/>
            </p:nvSpPr>
            <p:spPr>
              <a:xfrm>
                <a:off x="2777290" y="838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20</a:t>
                </a: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8BB0E9DD-1A9C-4208-BA05-071B13CAFF89}"/>
                  </a:ext>
                </a:extLst>
              </p:cNvPr>
              <p:cNvSpPr/>
              <p:nvPr/>
            </p:nvSpPr>
            <p:spPr>
              <a:xfrm>
                <a:off x="2286000" y="1447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15</a:t>
                </a: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0AAC837-15D7-479D-9FBE-DDE7EC4629A1}"/>
                  </a:ext>
                </a:extLst>
              </p:cNvPr>
              <p:cNvSpPr/>
              <p:nvPr/>
            </p:nvSpPr>
            <p:spPr>
              <a:xfrm>
                <a:off x="3268579" y="1447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40</a:t>
                </a: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D964D51-73CB-4146-A97B-2533B0F13DA2}"/>
                  </a:ext>
                </a:extLst>
              </p:cNvPr>
              <p:cNvSpPr/>
              <p:nvPr/>
            </p:nvSpPr>
            <p:spPr>
              <a:xfrm>
                <a:off x="1905000" y="1981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10</a:t>
                </a: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94871F8-E30A-4316-BB2A-AC6B5ED6BC07}"/>
                  </a:ext>
                </a:extLst>
              </p:cNvPr>
              <p:cNvSpPr/>
              <p:nvPr/>
            </p:nvSpPr>
            <p:spPr>
              <a:xfrm>
                <a:off x="2667000" y="1981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17</a:t>
                </a: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C65B790-5966-4CB0-9C24-AA0F3917E12E}"/>
                  </a:ext>
                </a:extLst>
              </p:cNvPr>
              <p:cNvSpPr/>
              <p:nvPr/>
            </p:nvSpPr>
            <p:spPr>
              <a:xfrm>
                <a:off x="1633445" y="2516825"/>
                <a:ext cx="304798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5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EAF98449-F258-4E5B-9840-5724C45231ED}"/>
                  </a:ext>
                </a:extLst>
              </p:cNvPr>
              <p:cNvCxnSpPr>
                <a:stCxn id="65" idx="3"/>
                <a:endCxn id="66" idx="7"/>
              </p:cNvCxnSpPr>
              <p:nvPr/>
            </p:nvCxnSpPr>
            <p:spPr>
              <a:xfrm flipH="1">
                <a:off x="2546163" y="1098363"/>
                <a:ext cx="275764" cy="394074"/>
              </a:xfrm>
              <a:prstGeom prst="line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3823D92C-385F-40AD-B7AA-311644871D14}"/>
                  </a:ext>
                </a:extLst>
              </p:cNvPr>
              <p:cNvCxnSpPr>
                <a:endCxn id="68" idx="7"/>
              </p:cNvCxnSpPr>
              <p:nvPr/>
            </p:nvCxnSpPr>
            <p:spPr>
              <a:xfrm flipH="1">
                <a:off x="2165163" y="1737360"/>
                <a:ext cx="168002" cy="288477"/>
              </a:xfrm>
              <a:prstGeom prst="line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6FBDBDF6-FB21-4A5A-AB8C-A36D383FC6CC}"/>
                  </a:ext>
                </a:extLst>
              </p:cNvPr>
              <p:cNvCxnSpPr/>
              <p:nvPr/>
            </p:nvCxnSpPr>
            <p:spPr>
              <a:xfrm flipH="1" flipV="1">
                <a:off x="3050207" y="1098363"/>
                <a:ext cx="275764" cy="394074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F1AB24A-ED40-4E88-B8C6-5BA8C6D62C36}"/>
                </a:ext>
              </a:extLst>
            </p:cNvPr>
            <p:cNvGrpSpPr/>
            <p:nvPr/>
          </p:nvGrpSpPr>
          <p:grpSpPr>
            <a:xfrm>
              <a:off x="7452861" y="1425519"/>
              <a:ext cx="840739" cy="215444"/>
              <a:chOff x="7101739" y="3660608"/>
              <a:chExt cx="840739" cy="215444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54EFDD66-47B1-4F0B-983D-9C3F6E75CF48}"/>
                  </a:ext>
                </a:extLst>
              </p:cNvPr>
              <p:cNvCxnSpPr/>
              <p:nvPr/>
            </p:nvCxnSpPr>
            <p:spPr>
              <a:xfrm flipH="1" flipV="1">
                <a:off x="7580672" y="3765506"/>
                <a:ext cx="361806" cy="92119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528908F-EFC4-4499-B2D2-C9FC3C3FE04F}"/>
                  </a:ext>
                </a:extLst>
              </p:cNvPr>
              <p:cNvSpPr txBox="1"/>
              <p:nvPr/>
            </p:nvSpPr>
            <p:spPr>
              <a:xfrm>
                <a:off x="7101739" y="3660608"/>
                <a:ext cx="4789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4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root</a:t>
                </a:r>
              </a:p>
            </p:txBody>
          </p:sp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4CE0B563-C513-4B93-B02B-0C1B835722F2}"/>
              </a:ext>
            </a:extLst>
          </p:cNvPr>
          <p:cNvSpPr txBox="1"/>
          <p:nvPr/>
        </p:nvSpPr>
        <p:spPr>
          <a:xfrm>
            <a:off x="4098530" y="6028479"/>
            <a:ext cx="2872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-1</a:t>
            </a:r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CE5120D-1FEA-4D25-A314-63562D0B4A6B}"/>
              </a:ext>
            </a:extLst>
          </p:cNvPr>
          <p:cNvSpPr txBox="1"/>
          <p:nvPr/>
        </p:nvSpPr>
        <p:spPr>
          <a:xfrm>
            <a:off x="4459104" y="5624159"/>
            <a:ext cx="2872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-1</a:t>
            </a:r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C114960-9EBC-456B-ABA0-98F24A0FF6B5}"/>
              </a:ext>
            </a:extLst>
          </p:cNvPr>
          <p:cNvSpPr txBox="1"/>
          <p:nvPr/>
        </p:nvSpPr>
        <p:spPr>
          <a:xfrm>
            <a:off x="4883304" y="5132926"/>
            <a:ext cx="2872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-2</a:t>
            </a:r>
            <a:endParaRPr lang="en-US" dirty="0"/>
          </a:p>
        </p:txBody>
      </p:sp>
      <p:sp>
        <p:nvSpPr>
          <p:cNvPr id="78" name="Arc 77">
            <a:extLst>
              <a:ext uri="{FF2B5EF4-FFF2-40B4-BE49-F238E27FC236}">
                <a16:creationId xmlns:a16="http://schemas.microsoft.com/office/drawing/2014/main" id="{EF5BD716-5067-40E7-86DD-9F0362FA6395}"/>
              </a:ext>
            </a:extLst>
          </p:cNvPr>
          <p:cNvSpPr>
            <a:spLocks noChangeAspect="1"/>
          </p:cNvSpPr>
          <p:nvPr/>
        </p:nvSpPr>
        <p:spPr>
          <a:xfrm>
            <a:off x="4490647" y="5018114"/>
            <a:ext cx="559530" cy="559530"/>
          </a:xfrm>
          <a:prstGeom prst="arc">
            <a:avLst>
              <a:gd name="adj1" fmla="val 11863025"/>
              <a:gd name="adj2" fmla="val 1970527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73F0A2F-7FDB-48CA-899E-A40B8761CDA2}"/>
              </a:ext>
            </a:extLst>
          </p:cNvPr>
          <p:cNvGrpSpPr/>
          <p:nvPr/>
        </p:nvGrpSpPr>
        <p:grpSpPr>
          <a:xfrm>
            <a:off x="6224939" y="1974939"/>
            <a:ext cx="1873154" cy="1297014"/>
            <a:chOff x="7452861" y="1425519"/>
            <a:chExt cx="1873154" cy="1297014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3934DA1E-986A-441C-AD6A-FCAA73F46A9A}"/>
                </a:ext>
              </a:extLst>
            </p:cNvPr>
            <p:cNvGrpSpPr/>
            <p:nvPr/>
          </p:nvGrpSpPr>
          <p:grpSpPr>
            <a:xfrm>
              <a:off x="7795801" y="1551878"/>
              <a:ext cx="1530214" cy="1170655"/>
              <a:chOff x="2168218" y="838200"/>
              <a:chExt cx="1872262" cy="1505126"/>
            </a:xfrm>
          </p:grpSpPr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298FD5AB-3682-4758-A81E-18D78697AF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395910" y="1748766"/>
                <a:ext cx="175229" cy="284227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B3CD1DCA-D19F-4AFD-908B-BFE4494BBB04}"/>
                  </a:ext>
                </a:extLst>
              </p:cNvPr>
              <p:cNvCxnSpPr/>
              <p:nvPr/>
            </p:nvCxnSpPr>
            <p:spPr>
              <a:xfrm flipH="1" flipV="1">
                <a:off x="3526874" y="1695638"/>
                <a:ext cx="275764" cy="394074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4B7569ED-5D2D-4C7B-A74D-4D7DEC8FFF5E}"/>
                  </a:ext>
                </a:extLst>
              </p:cNvPr>
              <p:cNvSpPr/>
              <p:nvPr/>
            </p:nvSpPr>
            <p:spPr>
              <a:xfrm>
                <a:off x="2777290" y="838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10</a:t>
                </a: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9616F20C-5277-4744-BA5E-C395B63BA4D0}"/>
                  </a:ext>
                </a:extLst>
              </p:cNvPr>
              <p:cNvSpPr/>
              <p:nvPr/>
            </p:nvSpPr>
            <p:spPr>
              <a:xfrm>
                <a:off x="2168218" y="145993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5</a:t>
                </a: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4B04FB70-0349-4AA4-B8F0-0139D9730538}"/>
                  </a:ext>
                </a:extLst>
              </p:cNvPr>
              <p:cNvSpPr/>
              <p:nvPr/>
            </p:nvSpPr>
            <p:spPr>
              <a:xfrm>
                <a:off x="3268579" y="1447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20</a:t>
                </a: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A90FC0AD-2009-4D85-8177-6C9CE461A8CC}"/>
                  </a:ext>
                </a:extLst>
              </p:cNvPr>
              <p:cNvSpPr/>
              <p:nvPr/>
            </p:nvSpPr>
            <p:spPr>
              <a:xfrm>
                <a:off x="3735680" y="2021556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40</a:t>
                </a: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49F99892-B9AC-43D8-9B95-2F8634E3C3D2}"/>
                  </a:ext>
                </a:extLst>
              </p:cNvPr>
              <p:cNvSpPr/>
              <p:nvPr/>
            </p:nvSpPr>
            <p:spPr>
              <a:xfrm>
                <a:off x="2455774" y="2038526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7</a:t>
                </a:r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B524827C-887B-4B14-A7A9-9452EC6D0845}"/>
                  </a:ext>
                </a:extLst>
              </p:cNvPr>
              <p:cNvCxnSpPr>
                <a:stCxn id="107" idx="3"/>
                <a:endCxn id="108" idx="7"/>
              </p:cNvCxnSpPr>
              <p:nvPr/>
            </p:nvCxnSpPr>
            <p:spPr>
              <a:xfrm flipH="1">
                <a:off x="2428381" y="1098363"/>
                <a:ext cx="393546" cy="406204"/>
              </a:xfrm>
              <a:prstGeom prst="line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41180660-DD6E-4BDB-9FAC-B4C44DEB1D47}"/>
                  </a:ext>
                </a:extLst>
              </p:cNvPr>
              <p:cNvCxnSpPr/>
              <p:nvPr/>
            </p:nvCxnSpPr>
            <p:spPr>
              <a:xfrm flipH="1" flipV="1">
                <a:off x="3050207" y="1098363"/>
                <a:ext cx="275764" cy="394074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E97B02A9-8EC9-499C-AEC2-D1B7ADBE7708}"/>
                </a:ext>
              </a:extLst>
            </p:cNvPr>
            <p:cNvGrpSpPr/>
            <p:nvPr/>
          </p:nvGrpSpPr>
          <p:grpSpPr>
            <a:xfrm>
              <a:off x="7452861" y="1425519"/>
              <a:ext cx="840739" cy="215444"/>
              <a:chOff x="7101739" y="3660608"/>
              <a:chExt cx="840739" cy="215444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FC76B7AA-EA08-48C8-A78F-881BE841D5A6}"/>
                  </a:ext>
                </a:extLst>
              </p:cNvPr>
              <p:cNvCxnSpPr/>
              <p:nvPr/>
            </p:nvCxnSpPr>
            <p:spPr>
              <a:xfrm flipH="1" flipV="1">
                <a:off x="7580672" y="3765506"/>
                <a:ext cx="361806" cy="92119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D34F817-BEB7-471C-9AA0-4FC85EEC6FDD}"/>
                  </a:ext>
                </a:extLst>
              </p:cNvPr>
              <p:cNvSpPr txBox="1"/>
              <p:nvPr/>
            </p:nvSpPr>
            <p:spPr>
              <a:xfrm>
                <a:off x="7101739" y="3660608"/>
                <a:ext cx="4789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4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root</a:t>
                </a:r>
              </a:p>
            </p:txBody>
          </p:sp>
        </p:grp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760AFFCA-1C50-4686-8184-30F1EB9512AE}"/>
              </a:ext>
            </a:extLst>
          </p:cNvPr>
          <p:cNvSpPr txBox="1"/>
          <p:nvPr/>
        </p:nvSpPr>
        <p:spPr>
          <a:xfrm>
            <a:off x="7315598" y="2088276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0</a:t>
            </a:r>
            <a:endParaRPr lang="en-US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06CDAD4-AF7A-4C17-8105-BFAAC3D4FB00}"/>
              </a:ext>
            </a:extLst>
          </p:cNvPr>
          <p:cNvSpPr txBox="1"/>
          <p:nvPr/>
        </p:nvSpPr>
        <p:spPr>
          <a:xfrm>
            <a:off x="6803520" y="2605604"/>
            <a:ext cx="3161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+1</a:t>
            </a:r>
            <a:endParaRPr lang="en-US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CC43E3AF-C1FA-461D-ACC4-65328BC6ED02}"/>
              </a:ext>
            </a:extLst>
          </p:cNvPr>
          <p:cNvSpPr/>
          <p:nvPr/>
        </p:nvSpPr>
        <p:spPr>
          <a:xfrm>
            <a:off x="7251283" y="3028871"/>
            <a:ext cx="249115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>
                <a:latin typeface="Consolas" panose="020B0609020204030204" pitchFamily="49" charset="0"/>
                <a:cs typeface="Consolas" panose="020B0609020204030204" pitchFamily="49" charset="0"/>
              </a:rPr>
              <a:t>15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B639142-D745-4528-940D-8A813C3D17B0}"/>
              </a:ext>
            </a:extLst>
          </p:cNvPr>
          <p:cNvCxnSpPr>
            <a:cxnSpLocks/>
          </p:cNvCxnSpPr>
          <p:nvPr/>
        </p:nvCxnSpPr>
        <p:spPr>
          <a:xfrm flipV="1">
            <a:off x="7419703" y="2808315"/>
            <a:ext cx="116628" cy="239685"/>
          </a:xfrm>
          <a:prstGeom prst="line">
            <a:avLst/>
          </a:prstGeom>
          <a:ln w="381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30559A56-F2F4-4C62-ABC6-BDC27D427640}"/>
              </a:ext>
            </a:extLst>
          </p:cNvPr>
          <p:cNvSpPr txBox="1"/>
          <p:nvPr/>
        </p:nvSpPr>
        <p:spPr>
          <a:xfrm>
            <a:off x="7697240" y="2575432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0</a:t>
            </a:r>
            <a:endParaRPr lang="en-US" dirty="0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602B26B-F079-43F9-9F43-64A66C27D4AB}"/>
              </a:ext>
            </a:extLst>
          </p:cNvPr>
          <p:cNvGrpSpPr/>
          <p:nvPr/>
        </p:nvGrpSpPr>
        <p:grpSpPr>
          <a:xfrm>
            <a:off x="6221152" y="5011519"/>
            <a:ext cx="1862200" cy="1256817"/>
            <a:chOff x="7452861" y="1425519"/>
            <a:chExt cx="1862200" cy="1256817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D632130F-D809-4070-B538-2805DAA3D9FE}"/>
                </a:ext>
              </a:extLst>
            </p:cNvPr>
            <p:cNvGrpSpPr/>
            <p:nvPr/>
          </p:nvGrpSpPr>
          <p:grpSpPr>
            <a:xfrm>
              <a:off x="7795801" y="1551878"/>
              <a:ext cx="1519260" cy="1130458"/>
              <a:chOff x="2168218" y="838200"/>
              <a:chExt cx="1858860" cy="1453444"/>
            </a:xfrm>
          </p:grpSpPr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69298A2A-070E-4167-9CDE-F0AF3A262577}"/>
                  </a:ext>
                </a:extLst>
              </p:cNvPr>
              <p:cNvCxnSpPr>
                <a:cxnSpLocks/>
                <a:stCxn id="142" idx="1"/>
              </p:cNvCxnSpPr>
              <p:nvPr/>
            </p:nvCxnSpPr>
            <p:spPr>
              <a:xfrm flipH="1" flipV="1">
                <a:off x="3507441" y="1695638"/>
                <a:ext cx="259474" cy="335844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840304CE-49E1-46A4-87AC-5DEB30C69C4F}"/>
                  </a:ext>
                </a:extLst>
              </p:cNvPr>
              <p:cNvSpPr/>
              <p:nvPr/>
            </p:nvSpPr>
            <p:spPr>
              <a:xfrm>
                <a:off x="2777290" y="838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15</a:t>
                </a: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993E033D-19A5-4F8D-9C96-02AA9CAC333B}"/>
                  </a:ext>
                </a:extLst>
              </p:cNvPr>
              <p:cNvSpPr/>
              <p:nvPr/>
            </p:nvSpPr>
            <p:spPr>
              <a:xfrm>
                <a:off x="2168218" y="145993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10</a:t>
                </a: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3C6525C-1DBB-4C60-BD62-C6F6A42904C1}"/>
                  </a:ext>
                </a:extLst>
              </p:cNvPr>
              <p:cNvSpPr/>
              <p:nvPr/>
            </p:nvSpPr>
            <p:spPr>
              <a:xfrm>
                <a:off x="3268579" y="1447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20</a:t>
                </a: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EEC49A5C-8F8E-4952-B104-5BE208A55B19}"/>
                  </a:ext>
                </a:extLst>
              </p:cNvPr>
              <p:cNvSpPr/>
              <p:nvPr/>
            </p:nvSpPr>
            <p:spPr>
              <a:xfrm>
                <a:off x="3722278" y="1986844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40</a:t>
                </a:r>
              </a:p>
            </p:txBody>
          </p: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D796E1E1-B613-4050-9FED-A42975FB50D5}"/>
                  </a:ext>
                </a:extLst>
              </p:cNvPr>
              <p:cNvCxnSpPr>
                <a:stCxn id="139" idx="3"/>
                <a:endCxn id="140" idx="7"/>
              </p:cNvCxnSpPr>
              <p:nvPr/>
            </p:nvCxnSpPr>
            <p:spPr>
              <a:xfrm flipH="1">
                <a:off x="2428381" y="1098363"/>
                <a:ext cx="393546" cy="406204"/>
              </a:xfrm>
              <a:prstGeom prst="line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A8E61C78-1965-440A-99CE-3703812E7507}"/>
                  </a:ext>
                </a:extLst>
              </p:cNvPr>
              <p:cNvCxnSpPr/>
              <p:nvPr/>
            </p:nvCxnSpPr>
            <p:spPr>
              <a:xfrm flipH="1" flipV="1">
                <a:off x="3050207" y="1098363"/>
                <a:ext cx="275764" cy="394074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F77A5FAA-DB74-4978-9A63-1140972BF26C}"/>
                </a:ext>
              </a:extLst>
            </p:cNvPr>
            <p:cNvGrpSpPr/>
            <p:nvPr/>
          </p:nvGrpSpPr>
          <p:grpSpPr>
            <a:xfrm>
              <a:off x="7452861" y="1425519"/>
              <a:ext cx="840739" cy="215444"/>
              <a:chOff x="7101739" y="3660608"/>
              <a:chExt cx="840739" cy="215444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DBC5FFBC-EA9F-42DA-A899-08018D161A8D}"/>
                  </a:ext>
                </a:extLst>
              </p:cNvPr>
              <p:cNvCxnSpPr/>
              <p:nvPr/>
            </p:nvCxnSpPr>
            <p:spPr>
              <a:xfrm flipH="1" flipV="1">
                <a:off x="7580672" y="3765506"/>
                <a:ext cx="361806" cy="92119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3B382E21-72AB-48FC-936B-956F8ECE5496}"/>
                  </a:ext>
                </a:extLst>
              </p:cNvPr>
              <p:cNvSpPr txBox="1"/>
              <p:nvPr/>
            </p:nvSpPr>
            <p:spPr>
              <a:xfrm>
                <a:off x="7101739" y="3660608"/>
                <a:ext cx="4789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4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root</a:t>
                </a:r>
              </a:p>
            </p:txBody>
          </p:sp>
        </p:grp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32622895-EA86-43BF-A05B-0790388772D5}"/>
              </a:ext>
            </a:extLst>
          </p:cNvPr>
          <p:cNvSpPr txBox="1"/>
          <p:nvPr/>
        </p:nvSpPr>
        <p:spPr>
          <a:xfrm>
            <a:off x="7311811" y="5124856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0</a:t>
            </a:r>
            <a:endParaRPr lang="en-US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2CCFA721-C877-47CE-BE6F-B9657ED0EF00}"/>
              </a:ext>
            </a:extLst>
          </p:cNvPr>
          <p:cNvSpPr txBox="1"/>
          <p:nvPr/>
        </p:nvSpPr>
        <p:spPr>
          <a:xfrm>
            <a:off x="6799733" y="5642184"/>
            <a:ext cx="2872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-1</a:t>
            </a:r>
            <a:endParaRPr lang="en-US" dirty="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4C2E1058-562C-4C3F-8BC5-F999A1F9CC15}"/>
              </a:ext>
            </a:extLst>
          </p:cNvPr>
          <p:cNvSpPr/>
          <p:nvPr/>
        </p:nvSpPr>
        <p:spPr>
          <a:xfrm>
            <a:off x="7195306" y="6031269"/>
            <a:ext cx="249115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>
                <a:latin typeface="Consolas" panose="020B0609020204030204" pitchFamily="49" charset="0"/>
                <a:cs typeface="Consolas" panose="020B0609020204030204" pitchFamily="49" charset="0"/>
              </a:rPr>
              <a:t>17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A551E1B5-CC98-4388-B17E-587C2C845D1D}"/>
              </a:ext>
            </a:extLst>
          </p:cNvPr>
          <p:cNvCxnSpPr>
            <a:cxnSpLocks/>
            <a:stCxn id="148" idx="7"/>
          </p:cNvCxnSpPr>
          <p:nvPr/>
        </p:nvCxnSpPr>
        <p:spPr>
          <a:xfrm flipV="1">
            <a:off x="7407939" y="5844897"/>
            <a:ext cx="124605" cy="221090"/>
          </a:xfrm>
          <a:prstGeom prst="line">
            <a:avLst/>
          </a:prstGeom>
          <a:ln w="381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48C5F318-6DB5-4B8A-AC55-E884FD840A4B}"/>
              </a:ext>
            </a:extLst>
          </p:cNvPr>
          <p:cNvSpPr txBox="1"/>
          <p:nvPr/>
        </p:nvSpPr>
        <p:spPr>
          <a:xfrm>
            <a:off x="7693453" y="5612012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0</a:t>
            </a:r>
            <a:endParaRPr lang="en-US" dirty="0"/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930E6659-DC1F-47E3-83F6-947CDA9A81B0}"/>
              </a:ext>
            </a:extLst>
          </p:cNvPr>
          <p:cNvCxnSpPr>
            <a:cxnSpLocks/>
            <a:stCxn id="154" idx="7"/>
            <a:endCxn id="140" idx="3"/>
          </p:cNvCxnSpPr>
          <p:nvPr/>
        </p:nvCxnSpPr>
        <p:spPr>
          <a:xfrm flipV="1">
            <a:off x="6419955" y="5823795"/>
            <a:ext cx="180619" cy="234957"/>
          </a:xfrm>
          <a:prstGeom prst="line">
            <a:avLst/>
          </a:prstGeom>
          <a:ln w="381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153">
            <a:extLst>
              <a:ext uri="{FF2B5EF4-FFF2-40B4-BE49-F238E27FC236}">
                <a16:creationId xmlns:a16="http://schemas.microsoft.com/office/drawing/2014/main" id="{6224346E-E4AA-4BE8-BCF0-6220DBF26284}"/>
              </a:ext>
            </a:extLst>
          </p:cNvPr>
          <p:cNvSpPr/>
          <p:nvPr/>
        </p:nvSpPr>
        <p:spPr>
          <a:xfrm>
            <a:off x="6196179" y="6024034"/>
            <a:ext cx="262170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1262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34" grpId="0" animBg="1"/>
      <p:bldP spid="51" grpId="0" animBg="1"/>
      <p:bldP spid="10" grpId="0"/>
      <p:bldP spid="53" grpId="0"/>
      <p:bldP spid="54" grpId="0"/>
      <p:bldP spid="55" grpId="0"/>
      <p:bldP spid="56" grpId="0"/>
      <p:bldP spid="57" grpId="0"/>
      <p:bldP spid="75" grpId="0"/>
      <p:bldP spid="76" grpId="0"/>
      <p:bldP spid="77" grpId="0"/>
      <p:bldP spid="78" grpId="0" animBg="1"/>
      <p:bldP spid="117" grpId="0"/>
      <p:bldP spid="119" grpId="0"/>
      <p:bldP spid="120" grpId="0" animBg="1"/>
      <p:bldP spid="131" grpId="0"/>
      <p:bldP spid="146" grpId="0"/>
      <p:bldP spid="147" grpId="0"/>
      <p:bldP spid="148" grpId="0" animBg="1"/>
      <p:bldP spid="150" grpId="0"/>
      <p:bldP spid="1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Balance Unbalanced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3022" y="1219201"/>
            <a:ext cx="7510329" cy="70922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Right-Right</a:t>
            </a:r>
            <a:r>
              <a:rPr lang="en-US" dirty="0"/>
              <a:t> (parent balance +2, right child balance +1)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</a:rPr>
              <a:t>Rotate left around parent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Self-Balancing Trees (39)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DCAF66-E572-4F34-963A-EB949C05C5E0}"/>
              </a:ext>
            </a:extLst>
          </p:cNvPr>
          <p:cNvSpPr txBox="1">
            <a:spLocks/>
          </p:cNvSpPr>
          <p:nvPr/>
        </p:nvSpPr>
        <p:spPr bwMode="auto">
          <a:xfrm>
            <a:off x="573022" y="3851103"/>
            <a:ext cx="7195027" cy="102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Right-Left</a:t>
            </a:r>
            <a:r>
              <a:rPr lang="en-US" dirty="0"/>
              <a:t> (parent balance +2, right child balance -1)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Rotate right around child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</a:rPr>
              <a:t>Rotate left around parent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C5CA86-ED45-4910-8E80-DF3F72DF0ACF}"/>
              </a:ext>
            </a:extLst>
          </p:cNvPr>
          <p:cNvGrpSpPr/>
          <p:nvPr/>
        </p:nvGrpSpPr>
        <p:grpSpPr>
          <a:xfrm>
            <a:off x="3762059" y="2023730"/>
            <a:ext cx="1740933" cy="1666689"/>
            <a:chOff x="7452861" y="1425519"/>
            <a:chExt cx="1740933" cy="166668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8048C17-3E3F-4705-84FF-5E38CFB76603}"/>
                </a:ext>
              </a:extLst>
            </p:cNvPr>
            <p:cNvGrpSpPr/>
            <p:nvPr/>
          </p:nvGrpSpPr>
          <p:grpSpPr>
            <a:xfrm>
              <a:off x="7892066" y="1551878"/>
              <a:ext cx="1301728" cy="1540330"/>
              <a:chOff x="2286000" y="838200"/>
              <a:chExt cx="1592703" cy="1980422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D579DD6-2FE7-47C5-B76E-80A157970DE5}"/>
                  </a:ext>
                </a:extLst>
              </p:cNvPr>
              <p:cNvCxnSpPr>
                <a:cxnSpLocks/>
                <a:stCxn id="29" idx="7"/>
                <a:endCxn id="28" idx="3"/>
              </p:cNvCxnSpPr>
              <p:nvPr/>
            </p:nvCxnSpPr>
            <p:spPr>
              <a:xfrm flipV="1">
                <a:off x="3540139" y="2300702"/>
                <a:ext cx="121977" cy="257757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B2335E0-3FDE-4B6D-9731-FE7E5F093DBD}"/>
                  </a:ext>
                </a:extLst>
              </p:cNvPr>
              <p:cNvCxnSpPr>
                <a:cxnSpLocks/>
                <a:stCxn id="28" idx="0"/>
              </p:cNvCxnSpPr>
              <p:nvPr/>
            </p:nvCxnSpPr>
            <p:spPr>
              <a:xfrm flipH="1" flipV="1">
                <a:off x="3476561" y="1717152"/>
                <a:ext cx="275270" cy="323388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3F98AD9-2D2E-4D44-A5CD-C62E7A839DE3}"/>
                  </a:ext>
                </a:extLst>
              </p:cNvPr>
              <p:cNvSpPr/>
              <p:nvPr/>
            </p:nvSpPr>
            <p:spPr>
              <a:xfrm>
                <a:off x="2777290" y="838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15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89BED5A-B27D-4015-92D6-20973AFD20E0}"/>
                  </a:ext>
                </a:extLst>
              </p:cNvPr>
              <p:cNvSpPr/>
              <p:nvPr/>
            </p:nvSpPr>
            <p:spPr>
              <a:xfrm>
                <a:off x="2286000" y="1447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10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1DE1C86-34B6-44A3-BE17-169578B20CA0}"/>
                  </a:ext>
                </a:extLst>
              </p:cNvPr>
              <p:cNvSpPr/>
              <p:nvPr/>
            </p:nvSpPr>
            <p:spPr>
              <a:xfrm>
                <a:off x="3268579" y="1447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25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1D5B327-2854-480C-BA42-9225FF2EB21A}"/>
                  </a:ext>
                </a:extLst>
              </p:cNvPr>
              <p:cNvSpPr/>
              <p:nvPr/>
            </p:nvSpPr>
            <p:spPr>
              <a:xfrm>
                <a:off x="2982371" y="200243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20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4869528-D008-43A4-AE3A-6B9024CDA623}"/>
                  </a:ext>
                </a:extLst>
              </p:cNvPr>
              <p:cNvSpPr/>
              <p:nvPr/>
            </p:nvSpPr>
            <p:spPr>
              <a:xfrm>
                <a:off x="3624956" y="2040540"/>
                <a:ext cx="253747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40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5BA0875-A10A-466E-B703-E64F08A620A7}"/>
                  </a:ext>
                </a:extLst>
              </p:cNvPr>
              <p:cNvSpPr/>
              <p:nvPr/>
            </p:nvSpPr>
            <p:spPr>
              <a:xfrm>
                <a:off x="3279976" y="2513822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30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2338133-0E82-46A7-A032-D758A085DFD0}"/>
                  </a:ext>
                </a:extLst>
              </p:cNvPr>
              <p:cNvCxnSpPr>
                <a:stCxn id="24" idx="3"/>
                <a:endCxn id="25" idx="7"/>
              </p:cNvCxnSpPr>
              <p:nvPr/>
            </p:nvCxnSpPr>
            <p:spPr>
              <a:xfrm flipH="1">
                <a:off x="2546163" y="1098363"/>
                <a:ext cx="275764" cy="394074"/>
              </a:xfrm>
              <a:prstGeom prst="line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57881A8-6F05-47A4-8BA0-0399827654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67290" y="1736299"/>
                <a:ext cx="168002" cy="288477"/>
              </a:xfrm>
              <a:prstGeom prst="line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BAA6188-79D1-4133-8E16-5E8E17857126}"/>
                  </a:ext>
                </a:extLst>
              </p:cNvPr>
              <p:cNvCxnSpPr/>
              <p:nvPr/>
            </p:nvCxnSpPr>
            <p:spPr>
              <a:xfrm flipH="1" flipV="1">
                <a:off x="3050207" y="1098363"/>
                <a:ext cx="275764" cy="394074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4979187-C052-4BE7-A71E-FEABA91EB18A}"/>
                </a:ext>
              </a:extLst>
            </p:cNvPr>
            <p:cNvGrpSpPr/>
            <p:nvPr/>
          </p:nvGrpSpPr>
          <p:grpSpPr>
            <a:xfrm>
              <a:off x="7452861" y="1425519"/>
              <a:ext cx="840739" cy="215444"/>
              <a:chOff x="7101739" y="3660608"/>
              <a:chExt cx="840739" cy="215444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7C2521C-D6A1-4B80-8C8F-A58DD7B640FA}"/>
                  </a:ext>
                </a:extLst>
              </p:cNvPr>
              <p:cNvCxnSpPr/>
              <p:nvPr/>
            </p:nvCxnSpPr>
            <p:spPr>
              <a:xfrm flipH="1" flipV="1">
                <a:off x="7580672" y="3765506"/>
                <a:ext cx="361806" cy="92119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182866-6217-42DE-AFA4-26C490DE2355}"/>
                  </a:ext>
                </a:extLst>
              </p:cNvPr>
              <p:cNvSpPr txBox="1"/>
              <p:nvPr/>
            </p:nvSpPr>
            <p:spPr>
              <a:xfrm>
                <a:off x="7101739" y="3660608"/>
                <a:ext cx="4789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4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root</a:t>
                </a:r>
              </a:p>
            </p:txBody>
          </p:sp>
        </p:grpSp>
      </p:grpSp>
      <p:sp>
        <p:nvSpPr>
          <p:cNvPr id="34" name="Arc 33">
            <a:extLst>
              <a:ext uri="{FF2B5EF4-FFF2-40B4-BE49-F238E27FC236}">
                <a16:creationId xmlns:a16="http://schemas.microsoft.com/office/drawing/2014/main" id="{A3E6AE7A-AD17-4399-AEBD-091815B0D94B}"/>
              </a:ext>
            </a:extLst>
          </p:cNvPr>
          <p:cNvSpPr>
            <a:spLocks noChangeAspect="1"/>
          </p:cNvSpPr>
          <p:nvPr/>
        </p:nvSpPr>
        <p:spPr>
          <a:xfrm>
            <a:off x="2374090" y="5437632"/>
            <a:ext cx="559530" cy="559530"/>
          </a:xfrm>
          <a:prstGeom prst="arc">
            <a:avLst>
              <a:gd name="adj1" fmla="val 11863025"/>
              <a:gd name="adj2" fmla="val 1970527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5C9690E1-7366-4FBA-89FA-83CE41F3F7D3}"/>
              </a:ext>
            </a:extLst>
          </p:cNvPr>
          <p:cNvSpPr>
            <a:spLocks noChangeAspect="1"/>
          </p:cNvSpPr>
          <p:nvPr/>
        </p:nvSpPr>
        <p:spPr>
          <a:xfrm flipH="1">
            <a:off x="4451244" y="2058600"/>
            <a:ext cx="559530" cy="559530"/>
          </a:xfrm>
          <a:prstGeom prst="arc">
            <a:avLst>
              <a:gd name="adj1" fmla="val 12700547"/>
              <a:gd name="adj2" fmla="val 21130119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7823633-2191-454F-920B-B827978E7F86}"/>
              </a:ext>
            </a:extLst>
          </p:cNvPr>
          <p:cNvSpPr txBox="1"/>
          <p:nvPr/>
        </p:nvSpPr>
        <p:spPr>
          <a:xfrm>
            <a:off x="4852718" y="2137067"/>
            <a:ext cx="3161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+2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FE202E9-FA19-4967-80A7-E378454B6C04}"/>
              </a:ext>
            </a:extLst>
          </p:cNvPr>
          <p:cNvSpPr txBox="1"/>
          <p:nvPr/>
        </p:nvSpPr>
        <p:spPr>
          <a:xfrm>
            <a:off x="5462955" y="3077652"/>
            <a:ext cx="2872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-1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6044477-AE67-46C3-8206-F94DCA8F2FE9}"/>
              </a:ext>
            </a:extLst>
          </p:cNvPr>
          <p:cNvSpPr txBox="1"/>
          <p:nvPr/>
        </p:nvSpPr>
        <p:spPr>
          <a:xfrm>
            <a:off x="5221236" y="2619584"/>
            <a:ext cx="3161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+1</a:t>
            </a:r>
            <a:endParaRPr lang="en-US" dirty="0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73F0A2F-7FDB-48CA-899E-A40B8761CDA2}"/>
              </a:ext>
            </a:extLst>
          </p:cNvPr>
          <p:cNvGrpSpPr/>
          <p:nvPr/>
        </p:nvGrpSpPr>
        <p:grpSpPr>
          <a:xfrm>
            <a:off x="6306534" y="2026074"/>
            <a:ext cx="1527703" cy="1297014"/>
            <a:chOff x="7452861" y="1425519"/>
            <a:chExt cx="1527703" cy="1297014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3934DA1E-986A-441C-AD6A-FCAA73F46A9A}"/>
                </a:ext>
              </a:extLst>
            </p:cNvPr>
            <p:cNvGrpSpPr/>
            <p:nvPr/>
          </p:nvGrpSpPr>
          <p:grpSpPr>
            <a:xfrm>
              <a:off x="7795801" y="1551878"/>
              <a:ext cx="1184763" cy="1170655"/>
              <a:chOff x="2168218" y="838200"/>
              <a:chExt cx="1449592" cy="1505126"/>
            </a:xfrm>
          </p:grpSpPr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298FD5AB-3682-4758-A81E-18D78697AF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395910" y="1748766"/>
                <a:ext cx="175229" cy="284227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B3CD1DCA-D19F-4AFD-908B-BFE4494BBB04}"/>
                  </a:ext>
                </a:extLst>
              </p:cNvPr>
              <p:cNvCxnSpPr>
                <a:cxnSpLocks/>
                <a:stCxn id="111" idx="7"/>
                <a:endCxn id="109" idx="3"/>
              </p:cNvCxnSpPr>
              <p:nvPr/>
            </p:nvCxnSpPr>
            <p:spPr>
              <a:xfrm flipV="1">
                <a:off x="3146207" y="1697376"/>
                <a:ext cx="211441" cy="378726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4B7569ED-5D2D-4C7B-A74D-4D7DEC8FFF5E}"/>
                  </a:ext>
                </a:extLst>
              </p:cNvPr>
              <p:cNvSpPr/>
              <p:nvPr/>
            </p:nvSpPr>
            <p:spPr>
              <a:xfrm>
                <a:off x="2777290" y="838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25</a:t>
                </a: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9616F20C-5277-4744-BA5E-C395B63BA4D0}"/>
                  </a:ext>
                </a:extLst>
              </p:cNvPr>
              <p:cNvSpPr/>
              <p:nvPr/>
            </p:nvSpPr>
            <p:spPr>
              <a:xfrm>
                <a:off x="2168218" y="145993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15</a:t>
                </a: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4B04FB70-0349-4AA4-B8F0-0139D9730538}"/>
                  </a:ext>
                </a:extLst>
              </p:cNvPr>
              <p:cNvSpPr/>
              <p:nvPr/>
            </p:nvSpPr>
            <p:spPr>
              <a:xfrm>
                <a:off x="3313010" y="1437214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40</a:t>
                </a: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A90FC0AD-2009-4D85-8177-6C9CE461A8CC}"/>
                  </a:ext>
                </a:extLst>
              </p:cNvPr>
              <p:cNvSpPr/>
              <p:nvPr/>
            </p:nvSpPr>
            <p:spPr>
              <a:xfrm>
                <a:off x="2886044" y="2031465"/>
                <a:ext cx="304799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30</a:t>
                </a: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49F99892-B9AC-43D8-9B95-2F8634E3C3D2}"/>
                  </a:ext>
                </a:extLst>
              </p:cNvPr>
              <p:cNvSpPr/>
              <p:nvPr/>
            </p:nvSpPr>
            <p:spPr>
              <a:xfrm>
                <a:off x="2455774" y="2038526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20</a:t>
                </a:r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B524827C-887B-4B14-A7A9-9452EC6D0845}"/>
                  </a:ext>
                </a:extLst>
              </p:cNvPr>
              <p:cNvCxnSpPr>
                <a:stCxn id="107" idx="3"/>
                <a:endCxn id="108" idx="7"/>
              </p:cNvCxnSpPr>
              <p:nvPr/>
            </p:nvCxnSpPr>
            <p:spPr>
              <a:xfrm flipH="1">
                <a:off x="2428381" y="1098363"/>
                <a:ext cx="393546" cy="406204"/>
              </a:xfrm>
              <a:prstGeom prst="line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41180660-DD6E-4BDB-9FAC-B4C44DEB1D47}"/>
                  </a:ext>
                </a:extLst>
              </p:cNvPr>
              <p:cNvCxnSpPr>
                <a:cxnSpLocks/>
                <a:stCxn id="109" idx="1"/>
              </p:cNvCxnSpPr>
              <p:nvPr/>
            </p:nvCxnSpPr>
            <p:spPr>
              <a:xfrm flipH="1" flipV="1">
                <a:off x="3050209" y="1098364"/>
                <a:ext cx="307439" cy="383487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E97B02A9-8EC9-499C-AEC2-D1B7ADBE7708}"/>
                </a:ext>
              </a:extLst>
            </p:cNvPr>
            <p:cNvGrpSpPr/>
            <p:nvPr/>
          </p:nvGrpSpPr>
          <p:grpSpPr>
            <a:xfrm>
              <a:off x="7452861" y="1425519"/>
              <a:ext cx="840739" cy="215444"/>
              <a:chOff x="7101739" y="3660608"/>
              <a:chExt cx="840739" cy="215444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FC76B7AA-EA08-48C8-A78F-881BE841D5A6}"/>
                  </a:ext>
                </a:extLst>
              </p:cNvPr>
              <p:cNvCxnSpPr/>
              <p:nvPr/>
            </p:nvCxnSpPr>
            <p:spPr>
              <a:xfrm flipH="1" flipV="1">
                <a:off x="7580672" y="3765506"/>
                <a:ext cx="361806" cy="92119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D34F817-BEB7-471C-9AA0-4FC85EEC6FDD}"/>
                  </a:ext>
                </a:extLst>
              </p:cNvPr>
              <p:cNvSpPr txBox="1"/>
              <p:nvPr/>
            </p:nvSpPr>
            <p:spPr>
              <a:xfrm>
                <a:off x="7101739" y="3660608"/>
                <a:ext cx="4789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4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root</a:t>
                </a:r>
              </a:p>
            </p:txBody>
          </p:sp>
        </p:grp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760AFFCA-1C50-4686-8184-30F1EB9512AE}"/>
              </a:ext>
            </a:extLst>
          </p:cNvPr>
          <p:cNvSpPr txBox="1"/>
          <p:nvPr/>
        </p:nvSpPr>
        <p:spPr>
          <a:xfrm>
            <a:off x="7397193" y="2139411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0</a:t>
            </a:r>
            <a:endParaRPr lang="en-US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06CDAD4-AF7A-4C17-8105-BFAAC3D4FB00}"/>
              </a:ext>
            </a:extLst>
          </p:cNvPr>
          <p:cNvSpPr txBox="1"/>
          <p:nvPr/>
        </p:nvSpPr>
        <p:spPr>
          <a:xfrm>
            <a:off x="6885115" y="2656739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0</a:t>
            </a:r>
            <a:endParaRPr lang="en-US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CC43E3AF-C1FA-461D-ACC4-65328BC6ED02}"/>
              </a:ext>
            </a:extLst>
          </p:cNvPr>
          <p:cNvSpPr/>
          <p:nvPr/>
        </p:nvSpPr>
        <p:spPr>
          <a:xfrm>
            <a:off x="6409426" y="3081707"/>
            <a:ext cx="249115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B639142-D745-4528-940D-8A813C3D17B0}"/>
              </a:ext>
            </a:extLst>
          </p:cNvPr>
          <p:cNvCxnSpPr>
            <a:cxnSpLocks/>
          </p:cNvCxnSpPr>
          <p:nvPr/>
        </p:nvCxnSpPr>
        <p:spPr>
          <a:xfrm flipV="1">
            <a:off x="6569279" y="2844640"/>
            <a:ext cx="116628" cy="239685"/>
          </a:xfrm>
          <a:prstGeom prst="line">
            <a:avLst/>
          </a:prstGeom>
          <a:ln w="381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30559A56-F2F4-4C62-ABC6-BDC27D427640}"/>
              </a:ext>
            </a:extLst>
          </p:cNvPr>
          <p:cNvSpPr txBox="1"/>
          <p:nvPr/>
        </p:nvSpPr>
        <p:spPr>
          <a:xfrm>
            <a:off x="7778835" y="2626567"/>
            <a:ext cx="2872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-1</a:t>
            </a:r>
            <a:endParaRPr lang="en-US" dirty="0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602B26B-F079-43F9-9F43-64A66C27D4AB}"/>
              </a:ext>
            </a:extLst>
          </p:cNvPr>
          <p:cNvGrpSpPr/>
          <p:nvPr/>
        </p:nvGrpSpPr>
        <p:grpSpPr>
          <a:xfrm>
            <a:off x="6327831" y="4947198"/>
            <a:ext cx="1862200" cy="1256817"/>
            <a:chOff x="7452861" y="1425519"/>
            <a:chExt cx="1862200" cy="1256817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D632130F-D809-4070-B538-2805DAA3D9FE}"/>
                </a:ext>
              </a:extLst>
            </p:cNvPr>
            <p:cNvGrpSpPr/>
            <p:nvPr/>
          </p:nvGrpSpPr>
          <p:grpSpPr>
            <a:xfrm>
              <a:off x="7795801" y="1551878"/>
              <a:ext cx="1519260" cy="1130458"/>
              <a:chOff x="2168218" y="838200"/>
              <a:chExt cx="1858860" cy="1453444"/>
            </a:xfrm>
          </p:grpSpPr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69298A2A-070E-4167-9CDE-F0AF3A262577}"/>
                  </a:ext>
                </a:extLst>
              </p:cNvPr>
              <p:cNvCxnSpPr>
                <a:cxnSpLocks/>
                <a:stCxn id="142" idx="1"/>
              </p:cNvCxnSpPr>
              <p:nvPr/>
            </p:nvCxnSpPr>
            <p:spPr>
              <a:xfrm flipH="1" flipV="1">
                <a:off x="3507441" y="1695638"/>
                <a:ext cx="259474" cy="335844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840304CE-49E1-46A4-87AC-5DEB30C69C4F}"/>
                  </a:ext>
                </a:extLst>
              </p:cNvPr>
              <p:cNvSpPr/>
              <p:nvPr/>
            </p:nvSpPr>
            <p:spPr>
              <a:xfrm>
                <a:off x="2777290" y="838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20</a:t>
                </a: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993E033D-19A5-4F8D-9C96-02AA9CAC333B}"/>
                  </a:ext>
                </a:extLst>
              </p:cNvPr>
              <p:cNvSpPr/>
              <p:nvPr/>
            </p:nvSpPr>
            <p:spPr>
              <a:xfrm>
                <a:off x="2168218" y="1459929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15</a:t>
                </a: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3C6525C-1DBB-4C60-BD62-C6F6A42904C1}"/>
                  </a:ext>
                </a:extLst>
              </p:cNvPr>
              <p:cNvSpPr/>
              <p:nvPr/>
            </p:nvSpPr>
            <p:spPr>
              <a:xfrm>
                <a:off x="3268579" y="1447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25</a:t>
                </a: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EEC49A5C-8F8E-4952-B104-5BE208A55B19}"/>
                  </a:ext>
                </a:extLst>
              </p:cNvPr>
              <p:cNvSpPr/>
              <p:nvPr/>
            </p:nvSpPr>
            <p:spPr>
              <a:xfrm>
                <a:off x="3722278" y="1986844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40</a:t>
                </a:r>
              </a:p>
            </p:txBody>
          </p: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D796E1E1-B613-4050-9FED-A42975FB50D5}"/>
                  </a:ext>
                </a:extLst>
              </p:cNvPr>
              <p:cNvCxnSpPr>
                <a:cxnSpLocks/>
                <a:stCxn id="139" idx="3"/>
                <a:endCxn id="140" idx="7"/>
              </p:cNvCxnSpPr>
              <p:nvPr/>
            </p:nvCxnSpPr>
            <p:spPr>
              <a:xfrm flipH="1">
                <a:off x="2428381" y="1098363"/>
                <a:ext cx="393546" cy="406204"/>
              </a:xfrm>
              <a:prstGeom prst="line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A8E61C78-1965-440A-99CE-3703812E7507}"/>
                  </a:ext>
                </a:extLst>
              </p:cNvPr>
              <p:cNvCxnSpPr/>
              <p:nvPr/>
            </p:nvCxnSpPr>
            <p:spPr>
              <a:xfrm flipH="1" flipV="1">
                <a:off x="3050207" y="1098363"/>
                <a:ext cx="275764" cy="394074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F77A5FAA-DB74-4978-9A63-1140972BF26C}"/>
                </a:ext>
              </a:extLst>
            </p:cNvPr>
            <p:cNvGrpSpPr/>
            <p:nvPr/>
          </p:nvGrpSpPr>
          <p:grpSpPr>
            <a:xfrm>
              <a:off x="7452861" y="1425519"/>
              <a:ext cx="840739" cy="215444"/>
              <a:chOff x="7101739" y="3660608"/>
              <a:chExt cx="840739" cy="215444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DBC5FFBC-EA9F-42DA-A899-08018D161A8D}"/>
                  </a:ext>
                </a:extLst>
              </p:cNvPr>
              <p:cNvCxnSpPr/>
              <p:nvPr/>
            </p:nvCxnSpPr>
            <p:spPr>
              <a:xfrm flipH="1" flipV="1">
                <a:off x="7580672" y="3765506"/>
                <a:ext cx="361806" cy="92119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3B382E21-72AB-48FC-936B-956F8ECE5496}"/>
                  </a:ext>
                </a:extLst>
              </p:cNvPr>
              <p:cNvSpPr txBox="1"/>
              <p:nvPr/>
            </p:nvSpPr>
            <p:spPr>
              <a:xfrm>
                <a:off x="7101739" y="3660608"/>
                <a:ext cx="4789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4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root</a:t>
                </a:r>
              </a:p>
            </p:txBody>
          </p:sp>
        </p:grp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32622895-EA86-43BF-A05B-0790388772D5}"/>
              </a:ext>
            </a:extLst>
          </p:cNvPr>
          <p:cNvSpPr txBox="1"/>
          <p:nvPr/>
        </p:nvSpPr>
        <p:spPr>
          <a:xfrm>
            <a:off x="7418490" y="5060535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0</a:t>
            </a:r>
            <a:endParaRPr lang="en-US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2CCFA721-C877-47CE-BE6F-B9657ED0EF00}"/>
              </a:ext>
            </a:extLst>
          </p:cNvPr>
          <p:cNvSpPr txBox="1"/>
          <p:nvPr/>
        </p:nvSpPr>
        <p:spPr>
          <a:xfrm>
            <a:off x="6906412" y="5577863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0</a:t>
            </a:r>
            <a:endParaRPr lang="en-US" dirty="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4C2E1058-562C-4C3F-8BC5-F999A1F9CC15}"/>
              </a:ext>
            </a:extLst>
          </p:cNvPr>
          <p:cNvSpPr/>
          <p:nvPr/>
        </p:nvSpPr>
        <p:spPr>
          <a:xfrm>
            <a:off x="6989636" y="5957400"/>
            <a:ext cx="249115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>
                <a:latin typeface="Consolas" panose="020B0609020204030204" pitchFamily="49" charset="0"/>
                <a:cs typeface="Consolas" panose="020B0609020204030204" pitchFamily="49" charset="0"/>
              </a:rPr>
              <a:t>17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A551E1B5-CC98-4388-B17E-587C2C845D1D}"/>
              </a:ext>
            </a:extLst>
          </p:cNvPr>
          <p:cNvCxnSpPr>
            <a:cxnSpLocks/>
            <a:stCxn id="148" idx="1"/>
            <a:endCxn id="140" idx="5"/>
          </p:cNvCxnSpPr>
          <p:nvPr/>
        </p:nvCxnSpPr>
        <p:spPr>
          <a:xfrm flipH="1" flipV="1">
            <a:off x="6883404" y="5759474"/>
            <a:ext cx="142714" cy="232644"/>
          </a:xfrm>
          <a:prstGeom prst="line">
            <a:avLst/>
          </a:prstGeom>
          <a:ln w="381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48C5F318-6DB5-4B8A-AC55-E884FD840A4B}"/>
              </a:ext>
            </a:extLst>
          </p:cNvPr>
          <p:cNvSpPr txBox="1"/>
          <p:nvPr/>
        </p:nvSpPr>
        <p:spPr>
          <a:xfrm>
            <a:off x="7800132" y="5547691"/>
            <a:ext cx="3161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+1</a:t>
            </a:r>
            <a:endParaRPr lang="en-US" dirty="0"/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930E6659-DC1F-47E3-83F6-947CDA9A81B0}"/>
              </a:ext>
            </a:extLst>
          </p:cNvPr>
          <p:cNvCxnSpPr>
            <a:cxnSpLocks/>
            <a:stCxn id="154" idx="7"/>
            <a:endCxn id="140" idx="3"/>
          </p:cNvCxnSpPr>
          <p:nvPr/>
        </p:nvCxnSpPr>
        <p:spPr>
          <a:xfrm flipV="1">
            <a:off x="6526634" y="5759474"/>
            <a:ext cx="180619" cy="234957"/>
          </a:xfrm>
          <a:prstGeom prst="line">
            <a:avLst/>
          </a:prstGeom>
          <a:ln w="381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153">
            <a:extLst>
              <a:ext uri="{FF2B5EF4-FFF2-40B4-BE49-F238E27FC236}">
                <a16:creationId xmlns:a16="http://schemas.microsoft.com/office/drawing/2014/main" id="{6224346E-E4AA-4BE8-BCF0-6220DBF26284}"/>
              </a:ext>
            </a:extLst>
          </p:cNvPr>
          <p:cNvSpPr/>
          <p:nvPr/>
        </p:nvSpPr>
        <p:spPr>
          <a:xfrm>
            <a:off x="6302858" y="5959713"/>
            <a:ext cx="262170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D9AB11C-0D1B-4BCE-9101-0DCF9874AC55}"/>
              </a:ext>
            </a:extLst>
          </p:cNvPr>
          <p:cNvGrpSpPr/>
          <p:nvPr/>
        </p:nvGrpSpPr>
        <p:grpSpPr>
          <a:xfrm>
            <a:off x="1268975" y="4924666"/>
            <a:ext cx="1740933" cy="1713504"/>
            <a:chOff x="7452861" y="1425519"/>
            <a:chExt cx="1740933" cy="1713504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34B4CECF-5CB6-4B14-A11A-D740AFC18994}"/>
                </a:ext>
              </a:extLst>
            </p:cNvPr>
            <p:cNvGrpSpPr/>
            <p:nvPr/>
          </p:nvGrpSpPr>
          <p:grpSpPr>
            <a:xfrm>
              <a:off x="7892066" y="1551878"/>
              <a:ext cx="1301728" cy="1587145"/>
              <a:chOff x="2286000" y="838200"/>
              <a:chExt cx="1592703" cy="2040613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FB8FAFCF-A0AA-4D3A-A7E9-2090CA063584}"/>
                  </a:ext>
                </a:extLst>
              </p:cNvPr>
              <p:cNvCxnSpPr>
                <a:cxnSpLocks/>
                <a:stCxn id="143" idx="7"/>
                <a:endCxn id="130" idx="3"/>
              </p:cNvCxnSpPr>
              <p:nvPr/>
            </p:nvCxnSpPr>
            <p:spPr>
              <a:xfrm flipV="1">
                <a:off x="2818382" y="2262593"/>
                <a:ext cx="208625" cy="356058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80630D16-B3A6-4568-B285-6AD460C6E8C1}"/>
                  </a:ext>
                </a:extLst>
              </p:cNvPr>
              <p:cNvCxnSpPr>
                <a:cxnSpLocks/>
                <a:stCxn id="137" idx="0"/>
              </p:cNvCxnSpPr>
              <p:nvPr/>
            </p:nvCxnSpPr>
            <p:spPr>
              <a:xfrm flipH="1" flipV="1">
                <a:off x="3476561" y="1717152"/>
                <a:ext cx="275270" cy="323388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A9B78E1E-A87D-4C08-823E-06ACB0341509}"/>
                  </a:ext>
                </a:extLst>
              </p:cNvPr>
              <p:cNvSpPr/>
              <p:nvPr/>
            </p:nvSpPr>
            <p:spPr>
              <a:xfrm>
                <a:off x="2777290" y="838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15</a:t>
                </a: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D00B4644-2CD2-4FC6-83EF-408EA0137450}"/>
                  </a:ext>
                </a:extLst>
              </p:cNvPr>
              <p:cNvSpPr/>
              <p:nvPr/>
            </p:nvSpPr>
            <p:spPr>
              <a:xfrm>
                <a:off x="2286000" y="1447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10</a:t>
                </a:r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F95A23E1-6BDC-4911-BC7F-6E92D3F574A5}"/>
                  </a:ext>
                </a:extLst>
              </p:cNvPr>
              <p:cNvSpPr/>
              <p:nvPr/>
            </p:nvSpPr>
            <p:spPr>
              <a:xfrm>
                <a:off x="3268579" y="1447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25</a:t>
                </a: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65BCB5A7-9CE3-425D-92D1-A0D37E18209C}"/>
                  </a:ext>
                </a:extLst>
              </p:cNvPr>
              <p:cNvSpPr/>
              <p:nvPr/>
            </p:nvSpPr>
            <p:spPr>
              <a:xfrm>
                <a:off x="2982371" y="200243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20</a:t>
                </a: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2863A59-E745-4025-ABE3-713E77691DB0}"/>
                  </a:ext>
                </a:extLst>
              </p:cNvPr>
              <p:cNvSpPr/>
              <p:nvPr/>
            </p:nvSpPr>
            <p:spPr>
              <a:xfrm>
                <a:off x="3624956" y="2040540"/>
                <a:ext cx="253747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40</a:t>
                </a: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A4C4630A-0C2C-4E46-9144-B699A8ABF46F}"/>
                  </a:ext>
                </a:extLst>
              </p:cNvPr>
              <p:cNvSpPr/>
              <p:nvPr/>
            </p:nvSpPr>
            <p:spPr>
              <a:xfrm>
                <a:off x="2558219" y="2574013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17</a:t>
                </a:r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61B60EC0-197F-42BF-B70A-EF77F57A32C4}"/>
                  </a:ext>
                </a:extLst>
              </p:cNvPr>
              <p:cNvCxnSpPr>
                <a:stCxn id="127" idx="3"/>
                <a:endCxn id="128" idx="7"/>
              </p:cNvCxnSpPr>
              <p:nvPr/>
            </p:nvCxnSpPr>
            <p:spPr>
              <a:xfrm flipH="1">
                <a:off x="2546163" y="1098363"/>
                <a:ext cx="275764" cy="394074"/>
              </a:xfrm>
              <a:prstGeom prst="line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D1A526C9-610A-4B59-97A3-9D3A7B51F3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67290" y="1736299"/>
                <a:ext cx="168002" cy="288477"/>
              </a:xfrm>
              <a:prstGeom prst="line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16C68E08-D0C8-4FCB-8A72-4A80B1BA3D43}"/>
                  </a:ext>
                </a:extLst>
              </p:cNvPr>
              <p:cNvCxnSpPr/>
              <p:nvPr/>
            </p:nvCxnSpPr>
            <p:spPr>
              <a:xfrm flipH="1" flipV="1">
                <a:off x="3050207" y="1098363"/>
                <a:ext cx="275764" cy="394074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1D827866-5FA4-4491-AE80-BBE5A9C54472}"/>
                </a:ext>
              </a:extLst>
            </p:cNvPr>
            <p:cNvGrpSpPr/>
            <p:nvPr/>
          </p:nvGrpSpPr>
          <p:grpSpPr>
            <a:xfrm>
              <a:off x="7452861" y="1425519"/>
              <a:ext cx="840739" cy="215444"/>
              <a:chOff x="7101739" y="3660608"/>
              <a:chExt cx="840739" cy="215444"/>
            </a:xfrm>
          </p:grpSpPr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FA27D399-80D9-459B-B87A-D377A7E4404A}"/>
                  </a:ext>
                </a:extLst>
              </p:cNvPr>
              <p:cNvCxnSpPr/>
              <p:nvPr/>
            </p:nvCxnSpPr>
            <p:spPr>
              <a:xfrm flipH="1" flipV="1">
                <a:off x="7580672" y="3765506"/>
                <a:ext cx="361806" cy="92119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485145C7-3F11-4F8F-8B2B-C671E7FEBC83}"/>
                  </a:ext>
                </a:extLst>
              </p:cNvPr>
              <p:cNvSpPr txBox="1"/>
              <p:nvPr/>
            </p:nvSpPr>
            <p:spPr>
              <a:xfrm>
                <a:off x="7101739" y="3660608"/>
                <a:ext cx="4789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4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root</a:t>
                </a:r>
              </a:p>
            </p:txBody>
          </p:sp>
        </p:grpSp>
      </p:grpSp>
      <p:sp>
        <p:nvSpPr>
          <p:cNvPr id="156" name="Arc 155">
            <a:extLst>
              <a:ext uri="{FF2B5EF4-FFF2-40B4-BE49-F238E27FC236}">
                <a16:creationId xmlns:a16="http://schemas.microsoft.com/office/drawing/2014/main" id="{BB2DE983-1BC9-489F-883E-86993F3F7AE4}"/>
              </a:ext>
            </a:extLst>
          </p:cNvPr>
          <p:cNvSpPr>
            <a:spLocks noChangeAspect="1"/>
          </p:cNvSpPr>
          <p:nvPr/>
        </p:nvSpPr>
        <p:spPr>
          <a:xfrm flipH="1">
            <a:off x="4359516" y="4947198"/>
            <a:ext cx="559530" cy="559530"/>
          </a:xfrm>
          <a:prstGeom prst="arc">
            <a:avLst>
              <a:gd name="adj1" fmla="val 12700547"/>
              <a:gd name="adj2" fmla="val 21130119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FF7F7548-8E8C-41C0-BB48-206B4472105F}"/>
              </a:ext>
            </a:extLst>
          </p:cNvPr>
          <p:cNvSpPr txBox="1"/>
          <p:nvPr/>
        </p:nvSpPr>
        <p:spPr>
          <a:xfrm>
            <a:off x="2359634" y="5038003"/>
            <a:ext cx="3161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+2</a:t>
            </a:r>
            <a:endParaRPr lang="en-US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ABA72EB5-A3EC-4ED4-92D9-143BE42C7169}"/>
              </a:ext>
            </a:extLst>
          </p:cNvPr>
          <p:cNvSpPr txBox="1"/>
          <p:nvPr/>
        </p:nvSpPr>
        <p:spPr>
          <a:xfrm>
            <a:off x="2490892" y="5961051"/>
            <a:ext cx="2872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-1</a:t>
            </a:r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DDCF09F-EAA7-4AAD-81D1-C158B0C819A2}"/>
              </a:ext>
            </a:extLst>
          </p:cNvPr>
          <p:cNvSpPr txBox="1"/>
          <p:nvPr/>
        </p:nvSpPr>
        <p:spPr>
          <a:xfrm>
            <a:off x="2728152" y="5520520"/>
            <a:ext cx="2872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-1</a:t>
            </a:r>
            <a:endParaRPr lang="en-US" dirty="0"/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8241384-9F03-410E-A62D-7AAEF2ED8325}"/>
              </a:ext>
            </a:extLst>
          </p:cNvPr>
          <p:cNvGrpSpPr/>
          <p:nvPr/>
        </p:nvGrpSpPr>
        <p:grpSpPr>
          <a:xfrm>
            <a:off x="3682379" y="4924666"/>
            <a:ext cx="2057440" cy="1713503"/>
            <a:chOff x="7452861" y="1425519"/>
            <a:chExt cx="2057440" cy="1713503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65D6714B-F595-40AD-8078-2B2432A3B2ED}"/>
                </a:ext>
              </a:extLst>
            </p:cNvPr>
            <p:cNvGrpSpPr/>
            <p:nvPr/>
          </p:nvGrpSpPr>
          <p:grpSpPr>
            <a:xfrm>
              <a:off x="7892067" y="1551878"/>
              <a:ext cx="1618234" cy="1587144"/>
              <a:chOff x="2286000" y="838200"/>
              <a:chExt cx="1979957" cy="2040612"/>
            </a:xfrm>
          </p:grpSpPr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715BEB2A-8FF5-4A93-A3E8-5789F6873582}"/>
                  </a:ext>
                </a:extLst>
              </p:cNvPr>
              <p:cNvCxnSpPr>
                <a:cxnSpLocks/>
                <a:stCxn id="173" idx="1"/>
                <a:endCxn id="172" idx="5"/>
              </p:cNvCxnSpPr>
              <p:nvPr/>
            </p:nvCxnSpPr>
            <p:spPr>
              <a:xfrm flipH="1" flipV="1">
                <a:off x="3841543" y="2300703"/>
                <a:ext cx="164251" cy="317947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3F9E4A49-C95F-42A2-867D-833A5E14BF72}"/>
                  </a:ext>
                </a:extLst>
              </p:cNvPr>
              <p:cNvCxnSpPr>
                <a:cxnSpLocks/>
                <a:stCxn id="172" idx="0"/>
              </p:cNvCxnSpPr>
              <p:nvPr/>
            </p:nvCxnSpPr>
            <p:spPr>
              <a:xfrm flipH="1" flipV="1">
                <a:off x="3476560" y="1717152"/>
                <a:ext cx="275270" cy="323388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2BEFC688-C156-45B7-879A-AB65041349FF}"/>
                  </a:ext>
                </a:extLst>
              </p:cNvPr>
              <p:cNvSpPr/>
              <p:nvPr/>
            </p:nvSpPr>
            <p:spPr>
              <a:xfrm>
                <a:off x="2777290" y="838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15</a:t>
                </a: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DF8DA399-F799-4A04-85B1-B34C80E52D58}"/>
                  </a:ext>
                </a:extLst>
              </p:cNvPr>
              <p:cNvSpPr/>
              <p:nvPr/>
            </p:nvSpPr>
            <p:spPr>
              <a:xfrm>
                <a:off x="2286000" y="1447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10</a:t>
                </a:r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68C86BEC-7165-4B62-9C88-8D3EF7C9429C}"/>
                  </a:ext>
                </a:extLst>
              </p:cNvPr>
              <p:cNvSpPr/>
              <p:nvPr/>
            </p:nvSpPr>
            <p:spPr>
              <a:xfrm>
                <a:off x="3268579" y="1447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20</a:t>
                </a: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200FC2D7-2BDF-4669-B18D-A9FA7FEFB980}"/>
                  </a:ext>
                </a:extLst>
              </p:cNvPr>
              <p:cNvSpPr/>
              <p:nvPr/>
            </p:nvSpPr>
            <p:spPr>
              <a:xfrm>
                <a:off x="2982371" y="200243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17</a:t>
                </a: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C80B2B1B-672F-4F11-BA12-C63C7C5174A0}"/>
                  </a:ext>
                </a:extLst>
              </p:cNvPr>
              <p:cNvSpPr/>
              <p:nvPr/>
            </p:nvSpPr>
            <p:spPr>
              <a:xfrm>
                <a:off x="3624956" y="2040540"/>
                <a:ext cx="253747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25</a:t>
                </a:r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EE56D3FA-B600-4C35-8357-1DAB0B03AE90}"/>
                  </a:ext>
                </a:extLst>
              </p:cNvPr>
              <p:cNvSpPr/>
              <p:nvPr/>
            </p:nvSpPr>
            <p:spPr>
              <a:xfrm>
                <a:off x="3961157" y="2574012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40</a:t>
                </a:r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B5D420B1-7B83-445F-BC91-D7EAD3A445FB}"/>
                  </a:ext>
                </a:extLst>
              </p:cNvPr>
              <p:cNvCxnSpPr>
                <a:stCxn id="168" idx="3"/>
                <a:endCxn id="169" idx="7"/>
              </p:cNvCxnSpPr>
              <p:nvPr/>
            </p:nvCxnSpPr>
            <p:spPr>
              <a:xfrm flipH="1">
                <a:off x="2546163" y="1098363"/>
                <a:ext cx="275764" cy="394074"/>
              </a:xfrm>
              <a:prstGeom prst="line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4CD9A824-23B6-48D2-9FCA-1D3D165988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67290" y="1736299"/>
                <a:ext cx="168002" cy="288477"/>
              </a:xfrm>
              <a:prstGeom prst="line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85202E60-ECC6-4120-875E-EB5880CB950D}"/>
                  </a:ext>
                </a:extLst>
              </p:cNvPr>
              <p:cNvCxnSpPr/>
              <p:nvPr/>
            </p:nvCxnSpPr>
            <p:spPr>
              <a:xfrm flipH="1" flipV="1">
                <a:off x="3050207" y="1098363"/>
                <a:ext cx="275764" cy="394074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55E1BE09-AE0E-4758-9DB5-F518AD859E25}"/>
                </a:ext>
              </a:extLst>
            </p:cNvPr>
            <p:cNvGrpSpPr/>
            <p:nvPr/>
          </p:nvGrpSpPr>
          <p:grpSpPr>
            <a:xfrm>
              <a:off x="7452861" y="1425519"/>
              <a:ext cx="840739" cy="215444"/>
              <a:chOff x="7101739" y="3660608"/>
              <a:chExt cx="840739" cy="215444"/>
            </a:xfrm>
          </p:grpSpPr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CBDA4E75-EB04-4CE2-BA54-EC4E04C1631C}"/>
                  </a:ext>
                </a:extLst>
              </p:cNvPr>
              <p:cNvCxnSpPr/>
              <p:nvPr/>
            </p:nvCxnSpPr>
            <p:spPr>
              <a:xfrm flipH="1" flipV="1">
                <a:off x="7580672" y="3765506"/>
                <a:ext cx="361806" cy="92119"/>
              </a:xfrm>
              <a:prstGeom prst="line">
                <a:avLst/>
              </a:prstGeom>
              <a:ln w="3810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97E8233A-9A15-494C-ABBB-19063550F388}"/>
                  </a:ext>
                </a:extLst>
              </p:cNvPr>
              <p:cNvSpPr txBox="1"/>
              <p:nvPr/>
            </p:nvSpPr>
            <p:spPr>
              <a:xfrm>
                <a:off x="7101739" y="3660608"/>
                <a:ext cx="4789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4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root</a:t>
                </a:r>
              </a:p>
            </p:txBody>
          </p:sp>
        </p:grpSp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id="{F9552510-DBE6-484C-8619-C1C79D1EECCB}"/>
              </a:ext>
            </a:extLst>
          </p:cNvPr>
          <p:cNvSpPr txBox="1"/>
          <p:nvPr/>
        </p:nvSpPr>
        <p:spPr>
          <a:xfrm>
            <a:off x="4773038" y="5038003"/>
            <a:ext cx="3161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+2</a:t>
            </a:r>
            <a:endParaRPr lang="en-U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336727C-CF84-43E0-BB78-420EB4EEAB08}"/>
              </a:ext>
            </a:extLst>
          </p:cNvPr>
          <p:cNvSpPr txBox="1"/>
          <p:nvPr/>
        </p:nvSpPr>
        <p:spPr>
          <a:xfrm>
            <a:off x="5419317" y="5968036"/>
            <a:ext cx="3161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+1</a:t>
            </a:r>
            <a:endParaRPr lang="en-U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34586322-35F4-416E-B42A-50F075DD22DD}"/>
              </a:ext>
            </a:extLst>
          </p:cNvPr>
          <p:cNvSpPr txBox="1"/>
          <p:nvPr/>
        </p:nvSpPr>
        <p:spPr>
          <a:xfrm>
            <a:off x="5141556" y="5520520"/>
            <a:ext cx="3161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3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34" grpId="0" animBg="1"/>
      <p:bldP spid="51" grpId="0" animBg="1"/>
      <p:bldP spid="55" grpId="0"/>
      <p:bldP spid="56" grpId="0"/>
      <p:bldP spid="57" grpId="0"/>
      <p:bldP spid="117" grpId="0"/>
      <p:bldP spid="119" grpId="0"/>
      <p:bldP spid="120" grpId="0" animBg="1"/>
      <p:bldP spid="131" grpId="0"/>
      <p:bldP spid="146" grpId="0"/>
      <p:bldP spid="147" grpId="0"/>
      <p:bldP spid="148" grpId="0" animBg="1"/>
      <p:bldP spid="150" grpId="0"/>
      <p:bldP spid="154" grpId="0" animBg="1"/>
      <p:bldP spid="156" grpId="0" animBg="1"/>
      <p:bldP spid="157" grpId="0"/>
      <p:bldP spid="158" grpId="0"/>
      <p:bldP spid="159" grpId="0"/>
      <p:bldP spid="177" grpId="0"/>
      <p:bldP spid="178" grpId="0"/>
      <p:bldP spid="1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Critically Unbalanced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3023" y="1219201"/>
            <a:ext cx="10047353" cy="70922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Left-Left</a:t>
            </a:r>
            <a:r>
              <a:rPr lang="en-US" dirty="0"/>
              <a:t> (parent balance is -2, left child balance is -1)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</a:rPr>
              <a:t>Rotate right around parent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Self-Balancing Trees (39)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D87122-5F14-4B97-9D4F-24C9E2940904}"/>
              </a:ext>
            </a:extLst>
          </p:cNvPr>
          <p:cNvSpPr txBox="1">
            <a:spLocks/>
          </p:cNvSpPr>
          <p:nvPr/>
        </p:nvSpPr>
        <p:spPr bwMode="auto">
          <a:xfrm>
            <a:off x="567893" y="2892331"/>
            <a:ext cx="10047353" cy="91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Right-Right</a:t>
            </a:r>
            <a:r>
              <a:rPr lang="en-US" dirty="0"/>
              <a:t> (parent balance +2, right child balance +1)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</a:rPr>
              <a:t>Rotate left around parent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DCAF66-E572-4F34-963A-EB949C05C5E0}"/>
              </a:ext>
            </a:extLst>
          </p:cNvPr>
          <p:cNvSpPr txBox="1">
            <a:spLocks/>
          </p:cNvSpPr>
          <p:nvPr/>
        </p:nvSpPr>
        <p:spPr bwMode="auto">
          <a:xfrm>
            <a:off x="573023" y="1908271"/>
            <a:ext cx="10047353" cy="128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Left-Right</a:t>
            </a:r>
            <a:r>
              <a:rPr lang="en-US" dirty="0"/>
              <a:t> (parent balance -2, left child balance +1)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</a:rPr>
              <a:t>Rotate left around child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</a:rPr>
              <a:t>Rotate right around parent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493526-E5EA-47BB-8CAE-E5D909DF0CA5}"/>
              </a:ext>
            </a:extLst>
          </p:cNvPr>
          <p:cNvSpPr txBox="1">
            <a:spLocks/>
          </p:cNvSpPr>
          <p:nvPr/>
        </p:nvSpPr>
        <p:spPr bwMode="auto">
          <a:xfrm>
            <a:off x="570353" y="3670610"/>
            <a:ext cx="10047353" cy="112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Right-Left</a:t>
            </a:r>
            <a:r>
              <a:rPr lang="en-US" dirty="0"/>
              <a:t> (parent balance +2, right child balance -1)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</a:rPr>
              <a:t>Rotate right around child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</a:rPr>
              <a:t>Rotate left around parent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55887F-EB1D-4E01-8A6A-839C9904CD2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4735983"/>
            <a:ext cx="2198913" cy="2045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DACD0F-A0F3-4D1D-A0D0-0E7C90097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614" y="4750537"/>
            <a:ext cx="2328267" cy="18941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4E1B18-7B4A-4619-9E12-0E54A2A34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160" y="4761422"/>
            <a:ext cx="2560641" cy="1649422"/>
          </a:xfrm>
          <a:prstGeom prst="rect">
            <a:avLst/>
          </a:pr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56440265-0E21-4E67-B8C8-F531D4BA7AD2}"/>
              </a:ext>
            </a:extLst>
          </p:cNvPr>
          <p:cNvSpPr>
            <a:spLocks noChangeAspect="1"/>
          </p:cNvSpPr>
          <p:nvPr/>
        </p:nvSpPr>
        <p:spPr>
          <a:xfrm>
            <a:off x="5261570" y="4659781"/>
            <a:ext cx="559530" cy="559530"/>
          </a:xfrm>
          <a:prstGeom prst="arc">
            <a:avLst>
              <a:gd name="adj1" fmla="val 11863025"/>
              <a:gd name="adj2" fmla="val 20514624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A32CF32D-12C3-47FC-9B80-F6385CD35B25}"/>
              </a:ext>
            </a:extLst>
          </p:cNvPr>
          <p:cNvSpPr>
            <a:spLocks noChangeAspect="1"/>
          </p:cNvSpPr>
          <p:nvPr/>
        </p:nvSpPr>
        <p:spPr>
          <a:xfrm flipH="1">
            <a:off x="1851261" y="5113140"/>
            <a:ext cx="559530" cy="559530"/>
          </a:xfrm>
          <a:prstGeom prst="arc">
            <a:avLst>
              <a:gd name="adj1" fmla="val 12700547"/>
              <a:gd name="adj2" fmla="val 21130119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Animation of tree rotations taking place.">
            <a:extLst>
              <a:ext uri="{FF2B5EF4-FFF2-40B4-BE49-F238E27FC236}">
                <a16:creationId xmlns:a16="http://schemas.microsoft.com/office/drawing/2014/main" id="{F53DD0D5-CB77-49A7-91D8-C55F4B1E3F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441" y="1573812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45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 235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4104</TotalTime>
  <Words>5347</Words>
  <Application>Microsoft Office PowerPoint</Application>
  <PresentationFormat>Custom</PresentationFormat>
  <Paragraphs>951</Paragraphs>
  <Slides>42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Comic Sans MS</vt:lpstr>
      <vt:lpstr>Consolas</vt:lpstr>
      <vt:lpstr>Tw Cen MT</vt:lpstr>
      <vt:lpstr>Wingdings</vt:lpstr>
      <vt:lpstr>CS 235 Theme</vt:lpstr>
      <vt:lpstr>PowerPoint Presentation</vt:lpstr>
      <vt:lpstr>Attendance Quiz #38</vt:lpstr>
      <vt:lpstr>Tip #39: CS 235 and Beyond!</vt:lpstr>
      <vt:lpstr>Bringing Balance To The World...</vt:lpstr>
      <vt:lpstr>PowerPoint Presentation</vt:lpstr>
      <vt:lpstr>AVL Trees</vt:lpstr>
      <vt:lpstr>How to Balance Unbalanced Trees</vt:lpstr>
      <vt:lpstr>How to Balance Unbalanced Trees</vt:lpstr>
      <vt:lpstr>4 Critically Unbalanced Trees</vt:lpstr>
      <vt:lpstr>AVL Tree Example</vt:lpstr>
      <vt:lpstr>AVL Tree Example</vt:lpstr>
      <vt:lpstr>AVL Tree Example</vt:lpstr>
      <vt:lpstr>AVL Tree Example</vt:lpstr>
      <vt:lpstr>AVL Tree Example</vt:lpstr>
      <vt:lpstr>AVL Tree Example</vt:lpstr>
      <vt:lpstr>AVL Tree Example</vt:lpstr>
      <vt:lpstr>AVL Tree Example</vt:lpstr>
      <vt:lpstr>AVL Tree Example</vt:lpstr>
      <vt:lpstr>AVL Tree Example</vt:lpstr>
      <vt:lpstr>AVL Tree Example</vt:lpstr>
      <vt:lpstr>AVL Tree Example</vt:lpstr>
      <vt:lpstr>AVL Tree Example</vt:lpstr>
      <vt:lpstr>AVL Tree Example</vt:lpstr>
      <vt:lpstr>AVL Tree Example</vt:lpstr>
      <vt:lpstr>AVL Tree Example</vt:lpstr>
      <vt:lpstr>AVL Tree Example</vt:lpstr>
      <vt:lpstr>AVL Tree Example</vt:lpstr>
      <vt:lpstr>AVL Tree Example</vt:lpstr>
      <vt:lpstr>AVL Tree Example</vt:lpstr>
      <vt:lpstr>PowerPoint Presentation</vt:lpstr>
      <vt:lpstr>PowerPoint Presentation</vt:lpstr>
      <vt:lpstr>Insertion and Deletion of a Node</vt:lpstr>
      <vt:lpstr>Performance of the AVL Tree</vt:lpstr>
      <vt:lpstr>Pros and Cons of AVL Trees</vt:lpstr>
      <vt:lpstr>PowerPoint Presentation</vt:lpstr>
      <vt:lpstr>AVL Trees</vt:lpstr>
      <vt:lpstr>AVL Trees</vt:lpstr>
      <vt:lpstr>PowerPoint Presentation</vt:lpstr>
      <vt:lpstr>Lab Guidelines</vt:lpstr>
      <vt:lpstr>AVL Commands</vt:lpstr>
      <vt:lpstr>Example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Roper</dc:creator>
  <cp:lastModifiedBy>Paul Roper</cp:lastModifiedBy>
  <cp:revision>115</cp:revision>
  <cp:lastPrinted>2020-12-04T15:17:05Z</cp:lastPrinted>
  <dcterms:created xsi:type="dcterms:W3CDTF">2020-07-19T21:27:39Z</dcterms:created>
  <dcterms:modified xsi:type="dcterms:W3CDTF">2021-12-06T04:36:35Z</dcterms:modified>
</cp:coreProperties>
</file>